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60" r:id="rId5"/>
    <p:sldId id="273" r:id="rId6"/>
    <p:sldId id="259" r:id="rId7"/>
    <p:sldId id="280" r:id="rId8"/>
    <p:sldId id="272" r:id="rId9"/>
    <p:sldId id="262" r:id="rId10"/>
    <p:sldId id="263" r:id="rId11"/>
    <p:sldId id="274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6" r:id="rId20"/>
    <p:sldId id="284" r:id="rId21"/>
    <p:sldId id="285" r:id="rId22"/>
    <p:sldId id="283" r:id="rId23"/>
    <p:sldId id="282" r:id="rId24"/>
    <p:sldId id="281" r:id="rId25"/>
    <p:sldId id="287" r:id="rId26"/>
    <p:sldId id="271" r:id="rId27"/>
    <p:sldId id="288" r:id="rId28"/>
    <p:sldId id="275" r:id="rId29"/>
    <p:sldId id="276" r:id="rId30"/>
    <p:sldId id="277" r:id="rId31"/>
    <p:sldId id="278" r:id="rId32"/>
    <p:sldId id="279" r:id="rId33"/>
    <p:sldId id="289" r:id="rId34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sya" initials="O" lastIdx="3" clrIdx="0">
    <p:extLst>
      <p:ext uri="{19B8F6BF-5375-455C-9EA6-DF929625EA0E}">
        <p15:presenceInfo xmlns:p15="http://schemas.microsoft.com/office/powerpoint/2012/main" userId="Oles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03" autoAdjust="0"/>
    <p:restoredTop sz="85714" autoAdjust="0"/>
  </p:normalViewPr>
  <p:slideViewPr>
    <p:cSldViewPr snapToGrid="0">
      <p:cViewPr varScale="1">
        <p:scale>
          <a:sx n="67" d="100"/>
          <a:sy n="67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3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BF72D-EB1C-494F-9FA2-0FB9945487F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FE84AD6A-E482-481B-A487-AAD82CB38BFF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Женеви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9D7299-C435-4489-900F-E595BBFA78DF}" type="parTrans" cxnId="{D17B9784-F010-46A9-B202-4E3D2F34444E}">
      <dgm:prSet/>
      <dgm:spPr/>
      <dgm:t>
        <a:bodyPr/>
        <a:lstStyle/>
        <a:p>
          <a:endParaRPr lang="ru-UA"/>
        </a:p>
      </dgm:t>
    </dgm:pt>
    <dgm:pt modelId="{2A32883F-5FD0-40BB-9424-EB52CCB30320}" type="sibTrans" cxnId="{D17B9784-F010-46A9-B202-4E3D2F34444E}">
      <dgm:prSet/>
      <dgm:spPr/>
      <dgm:t>
        <a:bodyPr/>
        <a:lstStyle/>
        <a:p>
          <a:endParaRPr lang="ru-UA"/>
        </a:p>
      </dgm:t>
    </dgm:pt>
    <dgm:pt modelId="{93F74DF6-6F4C-4694-B8F8-5D68CA65FA4D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Гааги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3812F-F177-4A0E-80D2-8A89C9470A6F}" type="parTrans" cxnId="{5DCFDD36-C390-485D-A85C-CDB358343514}">
      <dgm:prSet/>
      <dgm:spPr/>
      <dgm:t>
        <a:bodyPr/>
        <a:lstStyle/>
        <a:p>
          <a:endParaRPr lang="ru-UA"/>
        </a:p>
      </dgm:t>
    </dgm:pt>
    <dgm:pt modelId="{92CE3930-345C-490B-A91D-ADB6C645D61A}" type="sibTrans" cxnId="{5DCFDD36-C390-485D-A85C-CDB358343514}">
      <dgm:prSet/>
      <dgm:spPr/>
      <dgm:t>
        <a:bodyPr/>
        <a:lstStyle/>
        <a:p>
          <a:endParaRPr lang="ru-UA"/>
        </a:p>
      </dgm:t>
    </dgm:pt>
    <dgm:pt modelId="{C219DD0C-168B-47D2-9DF9-4E72FAC4CF1C}">
      <dgm:prSet phldrT="[Текст]"/>
      <dgm:spPr/>
      <dgm:t>
        <a:bodyPr/>
        <a:lstStyle/>
        <a:p>
          <a:r>
            <a:rPr lang="uk-UA" b="0" dirty="0">
              <a:latin typeface="Times New Roman" panose="02020603050405020304" pitchFamily="18" charset="0"/>
              <a:cs typeface="Times New Roman" panose="02020603050405020304" pitchFamily="18" charset="0"/>
            </a:rPr>
            <a:t>Звичаєві норми МП </a:t>
          </a:r>
          <a:endParaRPr lang="ru-UA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FFCA0-9324-46B9-9EB9-50F9F4D3DB94}" type="parTrans" cxnId="{163AF455-A708-4E63-8A04-F1E8D319F6A4}">
      <dgm:prSet/>
      <dgm:spPr/>
      <dgm:t>
        <a:bodyPr/>
        <a:lstStyle/>
        <a:p>
          <a:endParaRPr lang="ru-UA"/>
        </a:p>
      </dgm:t>
    </dgm:pt>
    <dgm:pt modelId="{8F68AFD6-5E8B-4566-BE08-0A860F5C745E}" type="sibTrans" cxnId="{163AF455-A708-4E63-8A04-F1E8D319F6A4}">
      <dgm:prSet/>
      <dgm:spPr/>
      <dgm:t>
        <a:bodyPr/>
        <a:lstStyle/>
        <a:p>
          <a:endParaRPr lang="ru-UA"/>
        </a:p>
      </dgm:t>
    </dgm:pt>
    <dgm:pt modelId="{9E2E3EBB-62C9-4DA7-951F-939A38DCA5CB}">
      <dgm:prSet phldrT="[Текст]" phldr="1"/>
      <dgm:spPr/>
      <dgm:t>
        <a:bodyPr/>
        <a:lstStyle/>
        <a:p>
          <a:endParaRPr lang="ru-UA" dirty="0"/>
        </a:p>
      </dgm:t>
    </dgm:pt>
    <dgm:pt modelId="{882FEBE6-ABC7-43D9-8AE1-0B5F24A5B585}" type="sibTrans" cxnId="{C0B5683D-7347-400E-AD9C-06726774A584}">
      <dgm:prSet/>
      <dgm:spPr/>
      <dgm:t>
        <a:bodyPr/>
        <a:lstStyle/>
        <a:p>
          <a:endParaRPr lang="ru-UA"/>
        </a:p>
      </dgm:t>
    </dgm:pt>
    <dgm:pt modelId="{0C19F0C6-2C77-4877-A2AB-A5B4B576F379}" type="parTrans" cxnId="{C0B5683D-7347-400E-AD9C-06726774A584}">
      <dgm:prSet/>
      <dgm:spPr/>
      <dgm:t>
        <a:bodyPr/>
        <a:lstStyle/>
        <a:p>
          <a:endParaRPr lang="ru-UA"/>
        </a:p>
      </dgm:t>
    </dgm:pt>
    <dgm:pt modelId="{52F73A54-EB04-467C-9AE0-7EA9DB507E9B}">
      <dgm:prSet phldrT="[Текст]" phldr="1"/>
      <dgm:spPr/>
      <dgm:t>
        <a:bodyPr/>
        <a:lstStyle/>
        <a:p>
          <a:endParaRPr lang="ru-UA" dirty="0"/>
        </a:p>
      </dgm:t>
    </dgm:pt>
    <dgm:pt modelId="{6B285F06-BD7E-4D25-93A4-DE212A6DBA38}" type="sibTrans" cxnId="{C301E770-F145-411F-90B9-00C8CCA7D794}">
      <dgm:prSet/>
      <dgm:spPr/>
      <dgm:t>
        <a:bodyPr/>
        <a:lstStyle/>
        <a:p>
          <a:endParaRPr lang="ru-UA"/>
        </a:p>
      </dgm:t>
    </dgm:pt>
    <dgm:pt modelId="{29E3FE33-A013-48CB-8822-490440C2A35F}" type="parTrans" cxnId="{C301E770-F145-411F-90B9-00C8CCA7D794}">
      <dgm:prSet/>
      <dgm:spPr/>
      <dgm:t>
        <a:bodyPr/>
        <a:lstStyle/>
        <a:p>
          <a:endParaRPr lang="ru-UA"/>
        </a:p>
      </dgm:t>
    </dgm:pt>
    <dgm:pt modelId="{523E3638-A8FE-421B-AD57-FA16E370A2F6}" type="pres">
      <dgm:prSet presAssocID="{768BF72D-EB1C-494F-9FA2-0FB9945487F0}" presName="Name0" presStyleCnt="0">
        <dgm:presLayoutVars>
          <dgm:dir/>
          <dgm:animLvl val="lvl"/>
          <dgm:resizeHandles val="exact"/>
        </dgm:presLayoutVars>
      </dgm:prSet>
      <dgm:spPr/>
    </dgm:pt>
    <dgm:pt modelId="{1CBB7AA2-2521-426C-B853-ECF91E982758}" type="pres">
      <dgm:prSet presAssocID="{FE84AD6A-E482-481B-A487-AAD82CB38BFF}" presName="composite" presStyleCnt="0"/>
      <dgm:spPr/>
    </dgm:pt>
    <dgm:pt modelId="{48838F5D-679D-4C71-ABD7-929B0FCFBCF3}" type="pres">
      <dgm:prSet presAssocID="{FE84AD6A-E482-481B-A487-AAD82CB38BFF}" presName="parTx" presStyleLbl="alignNode1" presStyleIdx="0" presStyleCnt="3" custScaleY="109060" custLinFactNeighborX="-103" custLinFactNeighborY="-66826">
        <dgm:presLayoutVars>
          <dgm:chMax val="0"/>
          <dgm:chPref val="0"/>
          <dgm:bulletEnabled val="1"/>
        </dgm:presLayoutVars>
      </dgm:prSet>
      <dgm:spPr/>
    </dgm:pt>
    <dgm:pt modelId="{F719CD28-5A2F-41A7-9F55-F81BF55E2E22}" type="pres">
      <dgm:prSet presAssocID="{FE84AD6A-E482-481B-A487-AAD82CB38BFF}" presName="desTx" presStyleLbl="alignAccFollowNode1" presStyleIdx="0" presStyleCnt="3" custFlipVert="1" custScaleX="100205" custScaleY="39790" custLinFactNeighborX="-3425" custLinFactNeighborY="-12004">
        <dgm:presLayoutVars>
          <dgm:bulletEnabled val="1"/>
        </dgm:presLayoutVars>
      </dgm:prSet>
      <dgm:spPr/>
    </dgm:pt>
    <dgm:pt modelId="{71FA8B76-7941-4D6F-8D18-B5A3BF6F59A1}" type="pres">
      <dgm:prSet presAssocID="{2A32883F-5FD0-40BB-9424-EB52CCB30320}" presName="space" presStyleCnt="0"/>
      <dgm:spPr/>
    </dgm:pt>
    <dgm:pt modelId="{D55518E7-71FE-4877-A860-40441C1EAAF2}" type="pres">
      <dgm:prSet presAssocID="{93F74DF6-6F4C-4694-B8F8-5D68CA65FA4D}" presName="composite" presStyleCnt="0"/>
      <dgm:spPr/>
    </dgm:pt>
    <dgm:pt modelId="{91C399EA-1F24-4B79-A65D-64677E48ADCF}" type="pres">
      <dgm:prSet presAssocID="{93F74DF6-6F4C-4694-B8F8-5D68CA65FA4D}" presName="parTx" presStyleLbl="alignNode1" presStyleIdx="1" presStyleCnt="3" custScaleY="143748" custLinFactNeighborX="0" custLinFactNeighborY="-37783">
        <dgm:presLayoutVars>
          <dgm:chMax val="0"/>
          <dgm:chPref val="0"/>
          <dgm:bulletEnabled val="1"/>
        </dgm:presLayoutVars>
      </dgm:prSet>
      <dgm:spPr/>
    </dgm:pt>
    <dgm:pt modelId="{F8A7F2F3-EC0F-448F-9274-2DEF4DB62C5E}" type="pres">
      <dgm:prSet presAssocID="{93F74DF6-6F4C-4694-B8F8-5D68CA65FA4D}" presName="desTx" presStyleLbl="alignAccFollowNode1" presStyleIdx="1" presStyleCnt="3">
        <dgm:presLayoutVars>
          <dgm:bulletEnabled val="1"/>
        </dgm:presLayoutVars>
      </dgm:prSet>
      <dgm:spPr/>
    </dgm:pt>
    <dgm:pt modelId="{7EE5D77D-E759-498E-922A-E157197FD50B}" type="pres">
      <dgm:prSet presAssocID="{92CE3930-345C-490B-A91D-ADB6C645D61A}" presName="space" presStyleCnt="0"/>
      <dgm:spPr/>
    </dgm:pt>
    <dgm:pt modelId="{3C6F7101-D162-46D7-8253-427F91041953}" type="pres">
      <dgm:prSet presAssocID="{C219DD0C-168B-47D2-9DF9-4E72FAC4CF1C}" presName="composite" presStyleCnt="0"/>
      <dgm:spPr/>
    </dgm:pt>
    <dgm:pt modelId="{B2AD842E-25D9-46B5-8B52-20B000AD6EF7}" type="pres">
      <dgm:prSet presAssocID="{C219DD0C-168B-47D2-9DF9-4E72FAC4CF1C}" presName="parTx" presStyleLbl="alignNode1" presStyleIdx="2" presStyleCnt="3" custScaleY="109563" custLinFactNeighborX="-3424" custLinFactNeighborY="-60108">
        <dgm:presLayoutVars>
          <dgm:chMax val="0"/>
          <dgm:chPref val="0"/>
          <dgm:bulletEnabled val="1"/>
        </dgm:presLayoutVars>
      </dgm:prSet>
      <dgm:spPr/>
    </dgm:pt>
    <dgm:pt modelId="{3D8F5C23-03A7-4DED-8BA5-883873EB3161}" type="pres">
      <dgm:prSet presAssocID="{C219DD0C-168B-47D2-9DF9-4E72FAC4CF1C}" presName="desTx" presStyleLbl="alignAccFollowNode1" presStyleIdx="2" presStyleCnt="3" custFlipVert="1" custScaleY="50181">
        <dgm:presLayoutVars>
          <dgm:bulletEnabled val="1"/>
        </dgm:presLayoutVars>
      </dgm:prSet>
      <dgm:spPr/>
    </dgm:pt>
  </dgm:ptLst>
  <dgm:cxnLst>
    <dgm:cxn modelId="{D71C5901-89BB-45FD-AC14-72BAACE12195}" type="presOf" srcId="{9E2E3EBB-62C9-4DA7-951F-939A38DCA5CB}" destId="{F8A7F2F3-EC0F-448F-9274-2DEF4DB62C5E}" srcOrd="0" destOrd="0" presId="urn:microsoft.com/office/officeart/2005/8/layout/hList1"/>
    <dgm:cxn modelId="{5DCFDD36-C390-485D-A85C-CDB358343514}" srcId="{768BF72D-EB1C-494F-9FA2-0FB9945487F0}" destId="{93F74DF6-6F4C-4694-B8F8-5D68CA65FA4D}" srcOrd="1" destOrd="0" parTransId="{8CD3812F-F177-4A0E-80D2-8A89C9470A6F}" sibTransId="{92CE3930-345C-490B-A91D-ADB6C645D61A}"/>
    <dgm:cxn modelId="{C0B5683D-7347-400E-AD9C-06726774A584}" srcId="{93F74DF6-6F4C-4694-B8F8-5D68CA65FA4D}" destId="{9E2E3EBB-62C9-4DA7-951F-939A38DCA5CB}" srcOrd="0" destOrd="0" parTransId="{0C19F0C6-2C77-4877-A2AB-A5B4B576F379}" sibTransId="{882FEBE6-ABC7-43D9-8AE1-0B5F24A5B585}"/>
    <dgm:cxn modelId="{252A0548-A939-4F4E-A305-330512F2C371}" type="presOf" srcId="{93F74DF6-6F4C-4694-B8F8-5D68CA65FA4D}" destId="{91C399EA-1F24-4B79-A65D-64677E48ADCF}" srcOrd="0" destOrd="0" presId="urn:microsoft.com/office/officeart/2005/8/layout/hList1"/>
    <dgm:cxn modelId="{C301E770-F145-411F-90B9-00C8CCA7D794}" srcId="{93F74DF6-6F4C-4694-B8F8-5D68CA65FA4D}" destId="{52F73A54-EB04-467C-9AE0-7EA9DB507E9B}" srcOrd="1" destOrd="0" parTransId="{29E3FE33-A013-48CB-8822-490440C2A35F}" sibTransId="{6B285F06-BD7E-4D25-93A4-DE212A6DBA38}"/>
    <dgm:cxn modelId="{38438653-44A6-4668-96DA-99146B7DE27A}" type="presOf" srcId="{52F73A54-EB04-467C-9AE0-7EA9DB507E9B}" destId="{F8A7F2F3-EC0F-448F-9274-2DEF4DB62C5E}" srcOrd="0" destOrd="1" presId="urn:microsoft.com/office/officeart/2005/8/layout/hList1"/>
    <dgm:cxn modelId="{163AF455-A708-4E63-8A04-F1E8D319F6A4}" srcId="{768BF72D-EB1C-494F-9FA2-0FB9945487F0}" destId="{C219DD0C-168B-47D2-9DF9-4E72FAC4CF1C}" srcOrd="2" destOrd="0" parTransId="{C91FFCA0-9324-46B9-9EB9-50F9F4D3DB94}" sibTransId="{8F68AFD6-5E8B-4566-BE08-0A860F5C745E}"/>
    <dgm:cxn modelId="{7C79A880-7A22-4AC5-92CC-6A74C09BEF8C}" type="presOf" srcId="{FE84AD6A-E482-481B-A487-AAD82CB38BFF}" destId="{48838F5D-679D-4C71-ABD7-929B0FCFBCF3}" srcOrd="0" destOrd="0" presId="urn:microsoft.com/office/officeart/2005/8/layout/hList1"/>
    <dgm:cxn modelId="{D17B9784-F010-46A9-B202-4E3D2F34444E}" srcId="{768BF72D-EB1C-494F-9FA2-0FB9945487F0}" destId="{FE84AD6A-E482-481B-A487-AAD82CB38BFF}" srcOrd="0" destOrd="0" parTransId="{149D7299-C435-4489-900F-E595BBFA78DF}" sibTransId="{2A32883F-5FD0-40BB-9424-EB52CCB30320}"/>
    <dgm:cxn modelId="{FF09EEB1-F214-4463-A547-BB5488C376E0}" type="presOf" srcId="{C219DD0C-168B-47D2-9DF9-4E72FAC4CF1C}" destId="{B2AD842E-25D9-46B5-8B52-20B000AD6EF7}" srcOrd="0" destOrd="0" presId="urn:microsoft.com/office/officeart/2005/8/layout/hList1"/>
    <dgm:cxn modelId="{49F759C9-19B7-4858-B43A-BC390A6E74FA}" type="presOf" srcId="{768BF72D-EB1C-494F-9FA2-0FB9945487F0}" destId="{523E3638-A8FE-421B-AD57-FA16E370A2F6}" srcOrd="0" destOrd="0" presId="urn:microsoft.com/office/officeart/2005/8/layout/hList1"/>
    <dgm:cxn modelId="{28A664A5-B2F3-4074-B42E-23F7B8418526}" type="presParOf" srcId="{523E3638-A8FE-421B-AD57-FA16E370A2F6}" destId="{1CBB7AA2-2521-426C-B853-ECF91E982758}" srcOrd="0" destOrd="0" presId="urn:microsoft.com/office/officeart/2005/8/layout/hList1"/>
    <dgm:cxn modelId="{7AA23DA1-B1B7-4250-9920-2B579E72F67F}" type="presParOf" srcId="{1CBB7AA2-2521-426C-B853-ECF91E982758}" destId="{48838F5D-679D-4C71-ABD7-929B0FCFBCF3}" srcOrd="0" destOrd="0" presId="urn:microsoft.com/office/officeart/2005/8/layout/hList1"/>
    <dgm:cxn modelId="{488E0760-6523-4AD4-84FA-E80A00C04D94}" type="presParOf" srcId="{1CBB7AA2-2521-426C-B853-ECF91E982758}" destId="{F719CD28-5A2F-41A7-9F55-F81BF55E2E22}" srcOrd="1" destOrd="0" presId="urn:microsoft.com/office/officeart/2005/8/layout/hList1"/>
    <dgm:cxn modelId="{D10A38B8-42FF-4E8F-9B7C-3321CE06285D}" type="presParOf" srcId="{523E3638-A8FE-421B-AD57-FA16E370A2F6}" destId="{71FA8B76-7941-4D6F-8D18-B5A3BF6F59A1}" srcOrd="1" destOrd="0" presId="urn:microsoft.com/office/officeart/2005/8/layout/hList1"/>
    <dgm:cxn modelId="{A5858DE3-13EF-47F4-AB71-C6A6AED8EC7D}" type="presParOf" srcId="{523E3638-A8FE-421B-AD57-FA16E370A2F6}" destId="{D55518E7-71FE-4877-A860-40441C1EAAF2}" srcOrd="2" destOrd="0" presId="urn:microsoft.com/office/officeart/2005/8/layout/hList1"/>
    <dgm:cxn modelId="{F4AA13F1-E0DF-4C53-8A8C-69A1EF8F7E87}" type="presParOf" srcId="{D55518E7-71FE-4877-A860-40441C1EAAF2}" destId="{91C399EA-1F24-4B79-A65D-64677E48ADCF}" srcOrd="0" destOrd="0" presId="urn:microsoft.com/office/officeart/2005/8/layout/hList1"/>
    <dgm:cxn modelId="{74168143-7B9F-4919-9CF4-D66B325FBD36}" type="presParOf" srcId="{D55518E7-71FE-4877-A860-40441C1EAAF2}" destId="{F8A7F2F3-EC0F-448F-9274-2DEF4DB62C5E}" srcOrd="1" destOrd="0" presId="urn:microsoft.com/office/officeart/2005/8/layout/hList1"/>
    <dgm:cxn modelId="{83267186-DFD6-42BB-8FE8-95744BCCCF0F}" type="presParOf" srcId="{523E3638-A8FE-421B-AD57-FA16E370A2F6}" destId="{7EE5D77D-E759-498E-922A-E157197FD50B}" srcOrd="3" destOrd="0" presId="urn:microsoft.com/office/officeart/2005/8/layout/hList1"/>
    <dgm:cxn modelId="{CAB707A0-34EE-4F2B-A471-FD1C3F3CA2E1}" type="presParOf" srcId="{523E3638-A8FE-421B-AD57-FA16E370A2F6}" destId="{3C6F7101-D162-46D7-8253-427F91041953}" srcOrd="4" destOrd="0" presId="urn:microsoft.com/office/officeart/2005/8/layout/hList1"/>
    <dgm:cxn modelId="{133A3148-9EBE-4B0A-B179-C6BB0E743CA0}" type="presParOf" srcId="{3C6F7101-D162-46D7-8253-427F91041953}" destId="{B2AD842E-25D9-46B5-8B52-20B000AD6EF7}" srcOrd="0" destOrd="0" presId="urn:microsoft.com/office/officeart/2005/8/layout/hList1"/>
    <dgm:cxn modelId="{E1BA58FE-3E43-455D-AF66-0D5C2F5D308B}" type="presParOf" srcId="{3C6F7101-D162-46D7-8253-427F91041953}" destId="{3D8F5C23-03A7-4DED-8BA5-883873EB31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38F5D-679D-4C71-ABD7-929B0FCFBCF3}">
      <dsp:nvSpPr>
        <dsp:cNvPr id="0" name=""/>
        <dsp:cNvSpPr/>
      </dsp:nvSpPr>
      <dsp:spPr>
        <a:xfrm>
          <a:off x="0" y="715300"/>
          <a:ext cx="3203971" cy="1390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Женеви</a:t>
          </a:r>
          <a:endParaRPr lang="ru-UA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15300"/>
        <a:ext cx="3203971" cy="1390339"/>
      </dsp:txXfrm>
    </dsp:sp>
    <dsp:sp modelId="{F719CD28-5A2F-41A7-9F55-F81BF55E2E22}">
      <dsp:nvSpPr>
        <dsp:cNvPr id="0" name=""/>
        <dsp:cNvSpPr/>
      </dsp:nvSpPr>
      <dsp:spPr>
        <a:xfrm flipV="1">
          <a:off x="0" y="3193961"/>
          <a:ext cx="3210540" cy="646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399EA-1F24-4B79-A65D-64677E48ADCF}">
      <dsp:nvSpPr>
        <dsp:cNvPr id="0" name=""/>
        <dsp:cNvSpPr/>
      </dsp:nvSpPr>
      <dsp:spPr>
        <a:xfrm>
          <a:off x="3659098" y="730388"/>
          <a:ext cx="3203971" cy="1832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Гааги</a:t>
          </a:r>
          <a:endParaRPr lang="ru-UA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9098" y="730388"/>
        <a:ext cx="3203971" cy="1832555"/>
      </dsp:txXfrm>
    </dsp:sp>
    <dsp:sp modelId="{F8A7F2F3-EC0F-448F-9274-2DEF4DB62C5E}">
      <dsp:nvSpPr>
        <dsp:cNvPr id="0" name=""/>
        <dsp:cNvSpPr/>
      </dsp:nvSpPr>
      <dsp:spPr>
        <a:xfrm>
          <a:off x="3659098" y="2765758"/>
          <a:ext cx="3203971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700" kern="1200" dirty="0"/>
        </a:p>
      </dsp:txBody>
      <dsp:txXfrm>
        <a:off x="3659098" y="2765758"/>
        <a:ext cx="3203971" cy="1625040"/>
      </dsp:txXfrm>
    </dsp:sp>
    <dsp:sp modelId="{B2AD842E-25D9-46B5-8B52-20B000AD6EF7}">
      <dsp:nvSpPr>
        <dsp:cNvPr id="0" name=""/>
        <dsp:cNvSpPr/>
      </dsp:nvSpPr>
      <dsp:spPr>
        <a:xfrm>
          <a:off x="7201922" y="757126"/>
          <a:ext cx="3203971" cy="13967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Звичаєві норми МП </a:t>
          </a:r>
          <a:endParaRPr lang="ru-UA" sz="37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1922" y="757126"/>
        <a:ext cx="3203971" cy="1396751"/>
      </dsp:txXfrm>
    </dsp:sp>
    <dsp:sp modelId="{3D8F5C23-03A7-4DED-8BA5-883873EB3161}">
      <dsp:nvSpPr>
        <dsp:cNvPr id="0" name=""/>
        <dsp:cNvSpPr/>
      </dsp:nvSpPr>
      <dsp:spPr>
        <a:xfrm flipV="1">
          <a:off x="7311626" y="3263991"/>
          <a:ext cx="3203971" cy="8154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DAFF70B-AE80-4895-8C97-F223FFE853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D58920-631C-4BE8-B011-2A217EC794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86AA9-D30C-423B-8839-CC9C5C2EE074}" type="datetimeFigureOut">
              <a:rPr lang="ru-UA" smtClean="0"/>
              <a:t>27.05.2022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62ECBF-0BF0-427D-97D7-1CA3C18C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BBFC41-F03C-48A0-B740-288E789F0E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BC67A-F148-4F81-86C4-5A5FE7E0445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3008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41941-5BE0-422B-AF30-DAED9B8E0F92}" type="datetimeFigureOut">
              <a:rPr lang="ru-UA" smtClean="0"/>
              <a:t>27.05.2022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EF25F-56D3-4D65-A83A-A80228A8734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086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EF25F-56D3-4D65-A83A-A80228A8734E}" type="slidenum">
              <a:rPr lang="ru-UA" smtClean="0"/>
              <a:t>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098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EF25F-56D3-4D65-A83A-A80228A8734E}" type="slidenum">
              <a:rPr lang="ru-UA" smtClean="0"/>
              <a:t>13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250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C0920-F1AA-469A-BFE0-FE5CE5E12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D1608B-1FDF-429F-A344-BCC200BE6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5DB1C-D768-4877-9991-4500114D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DE2-8BAA-42BC-8C5E-43BCF0E4355A}" type="datetimeFigureOut">
              <a:rPr lang="ru-UA" smtClean="0"/>
              <a:t>27.05.2022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27E489-DAAE-4FA3-BC21-72F64970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154B1B-74C3-4C90-A027-FB65DA25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B8-18A5-4056-BF27-FE07B876255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621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A0E0F-C197-449C-A18B-7416915A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8561C2-E8EA-4C01-B675-63929F3F5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9B209-E10D-4D86-8839-5AFBC3BCF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DE2-8BAA-42BC-8C5E-43BCF0E4355A}" type="datetimeFigureOut">
              <a:rPr lang="ru-UA" smtClean="0"/>
              <a:t>27.05.2022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CA6DE-EEA4-4A06-ADE0-1040EDAF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71456-D2B5-47BD-9B8D-B5AEE22A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B8-18A5-4056-BF27-FE07B876255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470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76989F-A4AD-4A78-93EA-169F2EA94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DC3B00-07AE-4D7A-BA18-57ACD2F54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6954C5-170B-48FC-87FB-8B1DD622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DE2-8BAA-42BC-8C5E-43BCF0E4355A}" type="datetimeFigureOut">
              <a:rPr lang="ru-UA" smtClean="0"/>
              <a:t>27.05.2022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475CE-A3CD-4FB9-87C7-7D0C4C0F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374629-409C-4241-9824-3C318D0A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B8-18A5-4056-BF27-FE07B876255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06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01333-3A58-46C0-974B-4C78AC2F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2A0E57-B8F0-48AA-9671-7D4D775C5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666F97-085B-453D-BB7B-3D2E13F7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DE2-8BAA-42BC-8C5E-43BCF0E4355A}" type="datetimeFigureOut">
              <a:rPr lang="ru-UA" smtClean="0"/>
              <a:t>27.05.2022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D8A93A-7538-43FD-9C89-D0A2B08A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F3752E-0806-4E49-A32A-F0AF5FF7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B8-18A5-4056-BF27-FE07B876255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226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1F4EF-3DCA-4799-B5AB-E789A2BFA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7C616F-D6C4-47EA-AC26-6E4EF017D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3F1C46-26B2-42B8-A3DF-D71941A0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DE2-8BAA-42BC-8C5E-43BCF0E4355A}" type="datetimeFigureOut">
              <a:rPr lang="ru-UA" smtClean="0"/>
              <a:t>27.05.2022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56255C-2757-480F-BBA6-CE480040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52D52F-C5FF-43F2-9E25-EE16788B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B8-18A5-4056-BF27-FE07B876255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826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CD77-3AA2-41FA-A3CF-231D4C4C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46DC45-78E7-4BAC-9C7E-05B95E275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D7ED10-C32C-44F9-98F3-133224AEF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2EB491-EE3B-4E94-BF38-817FC34E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DE2-8BAA-42BC-8C5E-43BCF0E4355A}" type="datetimeFigureOut">
              <a:rPr lang="ru-UA" smtClean="0"/>
              <a:t>27.05.2022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8D31F8-4F43-429F-99AF-4F5A54C7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DBD164-100D-4E7A-83B3-1777DC90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B8-18A5-4056-BF27-FE07B876255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267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6DBA7-4D05-46B4-B996-4BD9CD83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5B904D-8DD2-4037-AD21-D2F8CB551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235FDD-4613-4C46-AFF9-F4E74AAFD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C38BBD-F0CD-4DC9-A617-B3ED2CAE0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FD28A5-809E-4361-B59F-662ED865A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C853F7-8287-4D71-BF68-65A41CA2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DE2-8BAA-42BC-8C5E-43BCF0E4355A}" type="datetimeFigureOut">
              <a:rPr lang="ru-UA" smtClean="0"/>
              <a:t>27.05.2022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CB4757-1E08-485F-8078-F46249B2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8A7CFE-090C-4C74-9242-1A296668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B8-18A5-4056-BF27-FE07B876255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463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17B4F-290D-4A7F-8505-D76B3083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642D93-91A6-46E9-8FEB-D27906B2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DE2-8BAA-42BC-8C5E-43BCF0E4355A}" type="datetimeFigureOut">
              <a:rPr lang="ru-UA" smtClean="0"/>
              <a:t>27.05.2022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D46126-502C-41E8-91AB-0CE6F31B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AFACA9-5D48-4AA9-8D64-4FA83606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B8-18A5-4056-BF27-FE07B876255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445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2C002E-63BA-43AF-90CF-62A379176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DE2-8BAA-42BC-8C5E-43BCF0E4355A}" type="datetimeFigureOut">
              <a:rPr lang="ru-UA" smtClean="0"/>
              <a:t>27.05.2022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960C87-C5FE-4430-8BC2-8E52F719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BC3A75-1985-40D2-8F2B-25DFF85A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B8-18A5-4056-BF27-FE07B876255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69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18C1D-B2CE-47DF-B945-CDE640DD2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7AAEB3-37F4-408B-ADFA-3DC51AED9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079DA0-E21B-49DA-9716-8A9CE3ED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1B1CEB-4337-4919-8287-604F1F15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DE2-8BAA-42BC-8C5E-43BCF0E4355A}" type="datetimeFigureOut">
              <a:rPr lang="ru-UA" smtClean="0"/>
              <a:t>27.05.2022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BAB61D-BC05-47D1-B814-8CDBEA9D2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AEBE19-7EC9-4352-9936-A8C5F465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B8-18A5-4056-BF27-FE07B876255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290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5D050-1C49-43D0-A638-BADB78F6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BF4F22-6D98-4739-8E6B-E5B8FFCAD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B460A1-9E4B-4B8B-9128-EA7F3D9F6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432637-A56E-4B82-AB6E-070D3D52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DE2-8BAA-42BC-8C5E-43BCF0E4355A}" type="datetimeFigureOut">
              <a:rPr lang="ru-UA" smtClean="0"/>
              <a:t>27.05.2022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39577E-5E96-4C7F-9299-E8986934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F9F166-5DFF-44D3-9E10-DE749889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B8-18A5-4056-BF27-FE07B876255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884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FE711-5109-4C38-9253-AAD25234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899CC8-9F48-4479-9B98-9FFB7824B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89ED39-78B0-47AF-80D3-B2533A953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85DE2-8BAA-42BC-8C5E-43BCF0E4355A}" type="datetimeFigureOut">
              <a:rPr lang="ru-UA" smtClean="0"/>
              <a:t>27.05.2022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11D169-0C95-4FA2-A0CB-0FB595FA7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75C5ED-F914-406E-96F2-898BA148B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4AEB8-18A5-4056-BF27-FE07B876255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002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6%D0%B8%D0%B2%D1%96%D0%BB%D1%8C%D0%BD%D0%B0_%D0%B0%D0%B2%D1%96%D0%B0%D1%86%D1%96%D1%8F" TargetMode="External"/><Relationship Id="rId3" Type="http://schemas.openxmlformats.org/officeDocument/2006/relationships/hyperlink" Target="https://uk.wikipedia.org/wiki/%D0%92%D1%96%D0%B9%D1%81%D1%8C%D0%BA%D0%BE%D0%B2%D0%BE-%D0%BC%D0%BE%D1%80%D1%81%D1%8C%D0%BA%D1%96_%D1%81%D0%B8%D0%BB%D0%B8" TargetMode="External"/><Relationship Id="rId7" Type="http://schemas.openxmlformats.org/officeDocument/2006/relationships/hyperlink" Target="https://uk.wikipedia.org/wiki/%D0%9F%D0%B0%D1%80%D1%82%D0%B8%D0%B7%D0%B0%D0%BD%D0%B8_(%D0%B2%D1%96%D0%B9%D1%81%D1%8C%D0%BA%D0%BE)" TargetMode="External"/><Relationship Id="rId2" Type="http://schemas.openxmlformats.org/officeDocument/2006/relationships/hyperlink" Target="https://uk.wikipedia.org/wiki/%D0%A1%D1%83%D1%85%D0%BE%D0%BF%D1%83%D1%82%D0%BD%D1%96_%D0%B2%D1%96%D0%B9%D1%81%D1%8C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A%D0%B0%D0%BF%D0%B5%D0%BB%D0%B0%D0%BD" TargetMode="External"/><Relationship Id="rId5" Type="http://schemas.openxmlformats.org/officeDocument/2006/relationships/hyperlink" Target="https://uk.wikipedia.org/wiki/%D0%92%D1%96%D0%B9%D1%81%D1%8C%D0%BA%D0%BE%D0%B2%D0%BE-%D0%BC%D0%B5%D0%B4%D0%B8%D1%87%D0%BD%D0%B0_%D1%81%D0%BB%D1%83%D0%B6%D0%B1%D0%B0" TargetMode="External"/><Relationship Id="rId4" Type="http://schemas.openxmlformats.org/officeDocument/2006/relationships/hyperlink" Target="https://uk.wikipedia.org/wiki/%D0%9F%D0%BE%D0%B2%D1%96%D1%82%D1%80%D1%8F%D0%BD%D1%96_%D1%81%D0%B8%D0%BB%D0%B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fsfr.org/wp-content/uploads/2017/06/Zvich_Normi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995_199#Tex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6B2598-316F-41B0-83F2-81A597DF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>
                <a:latin typeface="Arial Black" panose="020B0A04020102020204" pitchFamily="34" charset="0"/>
              </a:rPr>
              <a:t>Міжнародне гуманітарне право та міжнародне право прав людини: застосування під час збройних конфліктів </a:t>
            </a:r>
            <a:endParaRPr lang="ru-UA" sz="3200" dirty="0">
              <a:latin typeface="Arial Black" panose="020B0A0402010202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DF643AC-35C5-4EBA-8C69-F736724306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66" y="2079319"/>
            <a:ext cx="5257800" cy="369517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3630968-5667-4AC2-99E8-678A142088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82" y="2079320"/>
            <a:ext cx="4685778" cy="3695179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824A33-96A4-4360-BD56-F41EAF08E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84" y="4446741"/>
            <a:ext cx="3707704" cy="23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8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EEF6CD-973F-407D-86D2-DCB786823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146304"/>
            <a:ext cx="4021835" cy="39014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8731B8-6775-4952-A437-279CA763A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80" y="0"/>
            <a:ext cx="4465320" cy="39014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DA6F4E-D76A-4622-9296-E2CFE3E01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636" y="3115056"/>
            <a:ext cx="4023360" cy="359664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2814F6-D890-4833-BEB4-FF80085A8912}"/>
              </a:ext>
            </a:extLst>
          </p:cNvPr>
          <p:cNvSpPr/>
          <p:nvPr/>
        </p:nvSpPr>
        <p:spPr>
          <a:xfrm>
            <a:off x="4390646" y="146304"/>
            <a:ext cx="3474720" cy="2968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Конвенція про поліпшення долі поранених, хворих та осіб, які зазнали корабельної аварії, зі складу збройних сил на морі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03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790C2EA-6BD5-40B9-839F-76481D57C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8496"/>
            <a:ext cx="12192000" cy="669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69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70E0AAE-9B9D-4FF3-9437-AAD15875A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4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5BF5123-2040-4DB9-8890-03265046F4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732161"/>
              </p:ext>
            </p:extLst>
          </p:nvPr>
        </p:nvGraphicFramePr>
        <p:xfrm>
          <a:off x="0" y="0"/>
          <a:ext cx="12192000" cy="7616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45721266"/>
                    </a:ext>
                  </a:extLst>
                </a:gridCol>
              </a:tblGrid>
              <a:tr h="75062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Гааги: </a:t>
                      </a:r>
                      <a:r>
                        <a:rPr lang="ru-RU" sz="24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обмеження</a:t>
                      </a:r>
                      <a:r>
                        <a:rPr lang="ru-RU" sz="24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засобів</a:t>
                      </a:r>
                      <a:r>
                        <a:rPr lang="ru-RU" sz="24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24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методів</a:t>
                      </a:r>
                      <a:r>
                        <a:rPr lang="ru-RU" sz="24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ведення</a:t>
                      </a:r>
                      <a:r>
                        <a:rPr lang="ru-RU" sz="24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війни</a:t>
                      </a:r>
                      <a:endParaRPr lang="ru-UA" sz="24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119628"/>
                  </a:ext>
                </a:extLst>
              </a:tr>
              <a:tr h="6107376">
                <a:tc>
                  <a:txBody>
                    <a:bodyPr/>
                    <a:lstStyle/>
                    <a:p>
                      <a:pPr marL="342900" marR="330835" lvl="0" indent="-342900" algn="l">
                        <a:lnSpc>
                          <a:spcPct val="62000"/>
                        </a:lnSpc>
                        <a:spcBef>
                          <a:spcPts val="13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▪"/>
                        <a:tabLst>
                          <a:tab pos="227330" algn="l"/>
                        </a:tabLst>
                      </a:pPr>
                      <a:endParaRPr lang="uk-UA" sz="28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330835" lvl="0" indent="-342900" algn="l">
                        <a:lnSpc>
                          <a:spcPct val="62000"/>
                        </a:lnSpc>
                        <a:spcBef>
                          <a:spcPts val="13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▪"/>
                        <a:tabLst>
                          <a:tab pos="227330" algn="l"/>
                        </a:tabLs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Конвенція</a:t>
                      </a:r>
                      <a:r>
                        <a:rPr lang="uk-UA" sz="2800" spc="17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про</a:t>
                      </a:r>
                      <a:r>
                        <a:rPr lang="uk-UA" sz="2800" spc="18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закони</a:t>
                      </a:r>
                      <a:r>
                        <a:rPr lang="uk-UA" sz="2800" spc="17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uk-UA" sz="2800" spc="17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звичаї</a:t>
                      </a:r>
                      <a:r>
                        <a:rPr lang="uk-UA" sz="2800" spc="17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війни</a:t>
                      </a:r>
                      <a:r>
                        <a:rPr lang="uk-UA" sz="2800" spc="17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2800" spc="17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суходолі</a:t>
                      </a:r>
                      <a:r>
                        <a:rPr lang="uk-UA" sz="2800" spc="-38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(1907</a:t>
                      </a:r>
                      <a:r>
                        <a:rPr lang="uk-UA" sz="2800" spc="2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р.);</a:t>
                      </a:r>
                      <a:endParaRPr lang="ru-UA" sz="28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325755" lvl="0" indent="-342900" algn="l">
                        <a:lnSpc>
                          <a:spcPct val="62000"/>
                        </a:lnSpc>
                        <a:spcBef>
                          <a:spcPts val="137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▪"/>
                        <a:tabLst>
                          <a:tab pos="303530" algn="l"/>
                          <a:tab pos="304165" algn="l"/>
                        </a:tabLs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Конвенція</a:t>
                      </a:r>
                      <a:r>
                        <a:rPr lang="uk-UA" sz="2800" spc="6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про</a:t>
                      </a:r>
                      <a:r>
                        <a:rPr lang="uk-UA" sz="2800" spc="6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захист</a:t>
                      </a:r>
                      <a:r>
                        <a:rPr lang="uk-UA" sz="2800" spc="5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uk-UA" sz="2800" spc="5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цінностей</a:t>
                      </a:r>
                      <a:r>
                        <a:rPr lang="uk-UA" sz="2800" spc="6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uk-UA" sz="2800" spc="-38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випадку</a:t>
                      </a:r>
                      <a:r>
                        <a:rPr lang="uk-UA" sz="2800" spc="3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збройного</a:t>
                      </a:r>
                      <a:r>
                        <a:rPr lang="uk-UA" sz="2800" spc="3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конфлікту</a:t>
                      </a:r>
                      <a:r>
                        <a:rPr lang="uk-UA" sz="2800" spc="3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(1954</a:t>
                      </a:r>
                      <a:r>
                        <a:rPr lang="uk-UA" sz="2800" spc="3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р.);</a:t>
                      </a:r>
                      <a:endParaRPr lang="ru-UA" sz="28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325755" lvl="0" indent="-342900" algn="just">
                        <a:lnSpc>
                          <a:spcPct val="68000"/>
                        </a:lnSpc>
                        <a:spcBef>
                          <a:spcPts val="128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▪"/>
                        <a:tabLst>
                          <a:tab pos="227330" algn="l"/>
                        </a:tabLs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Конвенція про заборону розробки, виробництва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та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накопичення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запасів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бактеріологічної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(біологічної)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 err="1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токсинної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зброї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та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про 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знищення</a:t>
                      </a:r>
                      <a:r>
                        <a:rPr lang="uk-UA" sz="2800" spc="2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(1972</a:t>
                      </a:r>
                      <a:r>
                        <a:rPr lang="uk-UA" sz="2800" spc="3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р.);</a:t>
                      </a:r>
                      <a:endParaRPr lang="ru-UA" sz="28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276860" lvl="0" indent="-342900" algn="l">
                        <a:lnSpc>
                          <a:spcPct val="67000"/>
                        </a:lnSpc>
                        <a:spcBef>
                          <a:spcPts val="124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▪"/>
                        <a:tabLst>
                          <a:tab pos="281305" algn="l"/>
                          <a:tab pos="685165" algn="l"/>
                          <a:tab pos="1622425" algn="l"/>
                          <a:tab pos="1649730" algn="l"/>
                          <a:tab pos="2288540" algn="l"/>
                          <a:tab pos="2903855" algn="l"/>
                          <a:tab pos="3543935" algn="l"/>
                          <a:tab pos="3890645" algn="l"/>
                          <a:tab pos="4184015" algn="l"/>
                          <a:tab pos="4363720" algn="l"/>
                        </a:tabLs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Конвенція	про	заборону	або	обмеження</a:t>
                      </a:r>
                      <a:r>
                        <a:rPr lang="uk-UA" sz="2800" spc="-38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застосування</a:t>
                      </a:r>
                      <a:r>
                        <a:rPr lang="uk-UA" sz="2800" spc="20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конкретних</a:t>
                      </a:r>
                      <a:r>
                        <a:rPr lang="uk-UA" sz="2800" spc="20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видів</a:t>
                      </a:r>
                      <a:r>
                        <a:rPr lang="uk-UA" sz="2800" spc="20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звичайної</a:t>
                      </a:r>
                      <a:r>
                        <a:rPr lang="uk-UA" sz="2800" spc="21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зброї,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які	можуть		вважатися	такими,	що	завдають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надмірних</a:t>
                      </a:r>
                      <a:r>
                        <a:rPr lang="uk-UA" sz="2800" spc="24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ушкоджень</a:t>
                      </a:r>
                      <a:r>
                        <a:rPr lang="uk-UA" sz="2800" spc="24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uk-UA" sz="2800" spc="22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мають</a:t>
                      </a:r>
                      <a:r>
                        <a:rPr lang="uk-UA" sz="2800" spc="22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невибіркову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дію</a:t>
                      </a:r>
                      <a:r>
                        <a:rPr lang="uk-UA" sz="2800" spc="2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(1980</a:t>
                      </a:r>
                      <a:r>
                        <a:rPr lang="uk-UA" sz="2800" spc="3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р.);</a:t>
                      </a:r>
                      <a:endParaRPr lang="ru-UA" sz="28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323215" lvl="0" indent="-342900" algn="just">
                        <a:lnSpc>
                          <a:spcPct val="66000"/>
                        </a:lnSpc>
                        <a:spcBef>
                          <a:spcPts val="139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▪"/>
                        <a:tabLst>
                          <a:tab pos="575310" algn="l"/>
                        </a:tabLs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Конвенція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про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заборону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розробки,</a:t>
                      </a:r>
                      <a:r>
                        <a:rPr lang="uk-UA" sz="2800" spc="-38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виробництва,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накопичення,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застосування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хімічної</a:t>
                      </a:r>
                      <a:r>
                        <a:rPr lang="uk-UA" sz="2800" spc="4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зброї</a:t>
                      </a:r>
                      <a:r>
                        <a:rPr lang="uk-UA" sz="2800" spc="4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та</a:t>
                      </a:r>
                      <a:r>
                        <a:rPr lang="uk-UA" sz="2800" spc="4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про</a:t>
                      </a:r>
                      <a:r>
                        <a:rPr lang="uk-UA" sz="2800" spc="4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uk-UA" sz="2800" spc="4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знищення</a:t>
                      </a:r>
                      <a:r>
                        <a:rPr lang="uk-UA" sz="2800" spc="4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(1993</a:t>
                      </a:r>
                      <a:r>
                        <a:rPr lang="uk-UA" sz="2800" spc="4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р.),</a:t>
                      </a:r>
                      <a:endParaRPr lang="ru-UA" sz="28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324485" lvl="0" indent="-342900" algn="just">
                        <a:lnSpc>
                          <a:spcPct val="66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▪"/>
                        <a:tabLst>
                          <a:tab pos="227330" algn="l"/>
                        </a:tabLs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Конвенція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про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заборону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застосування,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накопичення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запасів,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виробництва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передачі</a:t>
                      </a:r>
                      <a:r>
                        <a:rPr lang="uk-UA" sz="2800" spc="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протипіхотних</a:t>
                      </a:r>
                      <a:r>
                        <a:rPr lang="uk-UA" sz="2800" spc="6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мін</a:t>
                      </a:r>
                      <a:r>
                        <a:rPr lang="uk-UA" sz="2800" spc="6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та</a:t>
                      </a:r>
                      <a:r>
                        <a:rPr lang="uk-UA" sz="2800" spc="6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про</a:t>
                      </a:r>
                      <a:r>
                        <a:rPr lang="uk-UA" sz="2800" spc="6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uk-UA" sz="2800" spc="6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знищення</a:t>
                      </a:r>
                      <a:r>
                        <a:rPr lang="uk-UA" sz="2800" spc="6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(1997</a:t>
                      </a:r>
                      <a:r>
                        <a:rPr lang="uk-UA" sz="2800" spc="65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р.).</a:t>
                      </a:r>
                    </a:p>
                    <a:p>
                      <a:pPr marL="0" marR="324485" lvl="0" indent="0" algn="just">
                        <a:lnSpc>
                          <a:spcPct val="66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27330" algn="l"/>
                        </a:tabLst>
                      </a:pPr>
                      <a:endParaRPr lang="uk-UA" sz="28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324485" lvl="0" indent="0" algn="just">
                        <a:lnSpc>
                          <a:spcPct val="66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27330" algn="l"/>
                        </a:tabLs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Загалом у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Гаазі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першій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конференції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1899 р.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було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прийнято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конвенцій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а на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другій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-  1907 р. – 14.</a:t>
                      </a:r>
                      <a:endParaRPr lang="ru-UA" sz="28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br>
                        <a:rPr lang="uk-UA" sz="1600" dirty="0">
                          <a:effectLst/>
                          <a:latin typeface="Lucida Sans Unicode" panose="020B0602030504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</a:br>
                      <a:r>
                        <a:rPr lang="uk-UA" sz="1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UA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798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60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80523E4-F973-47CB-88F4-F7CF88DE6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51129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097900434"/>
                    </a:ext>
                  </a:extLst>
                </a:gridCol>
              </a:tblGrid>
              <a:tr h="832069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Звичаєве право  </a:t>
                      </a:r>
                      <a:endParaRPr lang="ru-UA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811392"/>
                  </a:ext>
                </a:extLst>
              </a:tr>
              <a:tr h="6025931">
                <a:tc>
                  <a:txBody>
                    <a:bodyPr/>
                    <a:lstStyle/>
                    <a:p>
                      <a:pPr lvl="1" algn="just"/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Міжнародно-правові звичаї містять більш загальні, менш деталізовані правила захисту жертв війни.</a:t>
                      </a:r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 algn="just"/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норми міжнародно-правових звичаїв, на відміну від норм міжнародних договорів,  це не писані норми, а створені усталеною практикою держав правила поведінки, які стали обов’язковими.</a:t>
                      </a:r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 algn="just"/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Звичаєві норми МГП систематизовані Міжнародним Комітетом Червоного Хреста (161 правило).</a:t>
                      </a:r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 algn="just"/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Ці норми мають загальнообов’язковий характер, не потребують формального приєднання та поширюються на кожного учасника збройного конфлікту, в тому числі недержавного.</a:t>
                      </a:r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51036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237954-0C07-4BE8-9194-A4DD88BC6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093" y="4462272"/>
            <a:ext cx="2143125" cy="20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7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BEF6F1A-01FF-43F7-8BB3-0175D0EE9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044759"/>
              </p:ext>
            </p:extLst>
          </p:nvPr>
        </p:nvGraphicFramePr>
        <p:xfrm>
          <a:off x="0" y="164592"/>
          <a:ext cx="12192000" cy="7046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537165664"/>
                    </a:ext>
                  </a:extLst>
                </a:gridCol>
              </a:tblGrid>
              <a:tr h="1032074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Декларація </a:t>
                      </a:r>
                      <a:r>
                        <a:rPr lang="uk-UA" sz="32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Мартенса</a:t>
                      </a:r>
                      <a:r>
                        <a:rPr lang="uk-UA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76471"/>
                  </a:ext>
                </a:extLst>
              </a:tr>
              <a:tr h="6014902"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329616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3F863B-305D-4450-A6CD-566C113B3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144" y="1628775"/>
            <a:ext cx="3810000" cy="52292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AF7E107-AB0A-4DFB-A2B6-BCBC8996CBE4}"/>
              </a:ext>
            </a:extLst>
          </p:cNvPr>
          <p:cNvSpPr/>
          <p:nvPr/>
        </p:nvSpPr>
        <p:spPr>
          <a:xfrm>
            <a:off x="371856" y="1499616"/>
            <a:ext cx="7266432" cy="5358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Додатковий Протокол до ЖК</a:t>
            </a:r>
          </a:p>
          <a:p>
            <a:pPr lvl="0" algn="just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	1.	Загальні	принципи	і сфера застосування</a:t>
            </a:r>
          </a:p>
          <a:p>
            <a:pPr lvl="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«2. У випадках, не передбачених цим Протоколом або іншими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 угодами, </a:t>
            </a:r>
            <a:r>
              <a:rPr lang="uk-UA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 особи й комбатанти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 під захистом і дією принципів міжнародного права, що випливають з </a:t>
            </a:r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усталених звичаїв, з принципів гуманності та з вимог суспільної свідомості</a:t>
            </a:r>
            <a:r>
              <a:rPr lang="uk-UA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5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568A8-8B7D-4D38-A0D2-3AA4A50A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5087"/>
          </a:xfr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 для МГП- компроміс між гуманністю і військовою необхідністю </a:t>
            </a:r>
            <a:endParaRPr lang="ru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AAF564-77E7-48C6-A385-CF5B5E764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2768"/>
            <a:ext cx="12192000" cy="54742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 </a:t>
            </a: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9" name="Прямоугольник: один скругленный угол 8">
            <a:extLst>
              <a:ext uri="{FF2B5EF4-FFF2-40B4-BE49-F238E27FC236}">
                <a16:creationId xmlns:a16="http://schemas.microsoft.com/office/drawing/2014/main" id="{9BA115DF-CFC9-44C3-AD10-624A11B54E9E}"/>
              </a:ext>
            </a:extLst>
          </p:cNvPr>
          <p:cNvSpPr/>
          <p:nvPr/>
        </p:nvSpPr>
        <p:spPr>
          <a:xfrm>
            <a:off x="243841" y="1402080"/>
            <a:ext cx="5138818" cy="2813304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UA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UA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межах,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законної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збройного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endParaRPr lang="ru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один скругленный угол 16">
            <a:extLst>
              <a:ext uri="{FF2B5EF4-FFF2-40B4-BE49-F238E27FC236}">
                <a16:creationId xmlns:a16="http://schemas.microsoft.com/office/drawing/2014/main" id="{66227528-4045-4387-8C50-0D33A394B839}"/>
              </a:ext>
            </a:extLst>
          </p:cNvPr>
          <p:cNvSpPr/>
          <p:nvPr/>
        </p:nvSpPr>
        <p:spPr>
          <a:xfrm>
            <a:off x="7071360" y="1402080"/>
            <a:ext cx="5120640" cy="2816352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UA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гуманності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заподіяння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страждань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ушкоджень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заподіяння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необхідними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законної</a:t>
            </a:r>
            <a:r>
              <a:rPr lang="ru-UA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UA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збройного</a:t>
            </a:r>
            <a:r>
              <a:rPr lang="ru-UA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endParaRPr lang="ru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4A0994E0-D470-498F-BBB0-8A5E511E49A0}"/>
              </a:ext>
            </a:extLst>
          </p:cNvPr>
          <p:cNvSpPr/>
          <p:nvPr/>
        </p:nvSpPr>
        <p:spPr>
          <a:xfrm>
            <a:off x="2731008" y="3869436"/>
            <a:ext cx="6790944" cy="25801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Законна мета збройного конфлікту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підпорядкування противника власній волі, як можна більш швидке повне або часткове підпорядкування ворога з мінімальним витрачанням людських та інших ресурсів.</a:t>
            </a:r>
            <a:endParaRPr lang="ru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63CB0F0D-9296-4A5C-85BB-537C191F7D41}"/>
              </a:ext>
            </a:extLst>
          </p:cNvPr>
          <p:cNvSpPr/>
          <p:nvPr/>
        </p:nvSpPr>
        <p:spPr>
          <a:xfrm>
            <a:off x="195071" y="4215384"/>
            <a:ext cx="3413761" cy="2490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Застосовувати МГП зобов’язані всі сторони збройного конфлікту – і агресор, і жертва агресії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99D1078-D756-410F-A677-014CCF69D99E}"/>
              </a:ext>
            </a:extLst>
          </p:cNvPr>
          <p:cNvSpPr/>
          <p:nvPr/>
        </p:nvSpPr>
        <p:spPr>
          <a:xfrm>
            <a:off x="8583168" y="4258056"/>
            <a:ext cx="3547872" cy="2490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Агресія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становить самостійний склад міжнародного злочину, і її кваліфікація ніяк не пов’язана з обов’язком агресора дотримуватися МГП. І навпаки, агресія не є виправданням для жертви агресії для недотримання МГ</a:t>
            </a:r>
            <a:endParaRPr lang="ru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18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771ED-470D-4A7B-B333-1AF7D9A4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8" y="97537"/>
            <a:ext cx="12021312" cy="76809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принципи МГП </a:t>
            </a:r>
            <a:endParaRPr lang="ru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661C85-B625-438E-87AD-0E77BBFED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4" y="1121664"/>
            <a:ext cx="11716512" cy="56387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гуманність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-військова необхідність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обмеження засобів і методів ведення війни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ійність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 військовою необхідністю  та дотриманням гуманності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недопущення зайвих страждань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-вибір дозволених засобів і методів ведення війни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захист довкілля під час збройного конфлікту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розрізнення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-відсутність взаємності </a:t>
            </a: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запобіжних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нападу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зайвих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страждань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Тощо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27785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B2EF8-4037-4AE6-89AC-6E7973C6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Picture 2" descr="C:\Users\1\Desktop\Downloads\Міжнародне гуманітарне право про захист жертв війни - презентація з правознавства_files\img5.jpg">
            <a:extLst>
              <a:ext uri="{FF2B5EF4-FFF2-40B4-BE49-F238E27FC236}">
                <a16:creationId xmlns:a16="http://schemas.microsoft.com/office/drawing/2014/main" id="{ECD313BB-4B17-4A83-A8EB-1E551C5E22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344" y="0"/>
            <a:ext cx="1210665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359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92B38-0992-4995-A4BF-CD472698D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069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062390-9A13-4AF8-A547-65B021AA2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51337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загальновизнана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МГП,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комбатантів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48 ДП І, норма 1.: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Legality of the Threat or Use of Nuclear Weapons (Advisory Opinion, 1996), ICJ, § 77-78.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часу,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нападу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63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200011-78A1-4EC4-BA1E-575F21CF3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463430" cy="685799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934341A-DDC7-4EC6-88B7-544C2CE4F021}"/>
              </a:ext>
            </a:extLst>
          </p:cNvPr>
          <p:cNvSpPr/>
          <p:nvPr/>
        </p:nvSpPr>
        <p:spPr>
          <a:xfrm>
            <a:off x="6463430" y="0"/>
            <a:ext cx="563671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людства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довгою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низкою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збройних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протистоянь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Вчені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підрахували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приблизно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3000 тис.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писаної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історії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людства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270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були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мирними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"/>
            </a:pP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Війна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була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першою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формою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міжнародних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відносин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регулювання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сформувало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найстарішу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галузь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права, яка до ХХ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століття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мала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назву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«право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і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складала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подекуди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найбільшу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частину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курсів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</a:t>
            </a:r>
            <a:r>
              <a:rPr lang="ru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права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uk-UA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"/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5 тис років на планеті відбулося приблизно 14.000 воєн у яких загинуло більш ніж 3 млрд. людей. </a:t>
            </a:r>
          </a:p>
          <a:p>
            <a:pPr marL="342900" indent="-342900" algn="just">
              <a:buFont typeface="Wingdings" panose="05000000000000000000" pitchFamily="2" charset="2"/>
              <a:buChar char=""/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кожне сторіччя прожите людством припадає усього 1 тиждень мирного часу. </a:t>
            </a:r>
          </a:p>
          <a:p>
            <a:pPr marL="342900" indent="-342900" algn="just">
              <a:buFont typeface="Wingdings" panose="05000000000000000000" pitchFamily="2" charset="2"/>
              <a:buChar char=""/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ІІ Світовій війні на 1 вбитого військовослужбовця припадало 8-9 мирних громадян</a:t>
            </a:r>
            <a:endParaRPr lang="ru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06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F4294-E779-4DBD-82B4-2504D1DA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371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розрізнення </a:t>
            </a:r>
            <a:endParaRPr lang="ru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535D5D6-5661-4F39-86DD-1B01763642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152728"/>
              </p:ext>
            </p:extLst>
          </p:nvPr>
        </p:nvGraphicFramePr>
        <p:xfrm>
          <a:off x="1" y="742949"/>
          <a:ext cx="12191999" cy="6715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5850">
                  <a:extLst>
                    <a:ext uri="{9D8B030D-6E8A-4147-A177-3AD203B41FA5}">
                      <a16:colId xmlns:a16="http://schemas.microsoft.com/office/drawing/2014/main" val="246193473"/>
                    </a:ext>
                  </a:extLst>
                </a:gridCol>
                <a:gridCol w="6196149">
                  <a:extLst>
                    <a:ext uri="{9D8B030D-6E8A-4147-A177-3AD203B41FA5}">
                      <a16:colId xmlns:a16="http://schemas.microsoft.com/office/drawing/2014/main" val="2915763573"/>
                    </a:ext>
                  </a:extLst>
                </a:gridCol>
              </a:tblGrid>
              <a:tr h="6715942">
                <a:tc>
                  <a:txBody>
                    <a:bodyPr/>
                    <a:lstStyle/>
                    <a:p>
                      <a:pPr marL="914400" lvl="2" indent="0" algn="l">
                        <a:spcBef>
                          <a:spcPts val="495"/>
                        </a:spcBef>
                        <a:spcAft>
                          <a:spcPts val="0"/>
                        </a:spcAft>
                        <a:buClr>
                          <a:srgbClr val="0A5293"/>
                        </a:buClr>
                        <a:buSzPts val="1700"/>
                        <a:buFont typeface="Arial" panose="020B0604020202020204" pitchFamily="34" charset="0"/>
                        <a:buNone/>
                        <a:tabLst>
                          <a:tab pos="741680" algn="l"/>
                        </a:tabLst>
                      </a:pPr>
                      <a:r>
                        <a:rPr lang="uk-UA" sz="18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КОМБАТАНТИ</a:t>
                      </a:r>
                    </a:p>
                    <a:p>
                      <a:pPr marL="1143000" lvl="2" indent="-228600" algn="l">
                        <a:spcBef>
                          <a:spcPts val="495"/>
                        </a:spcBef>
                        <a:spcAft>
                          <a:spcPts val="0"/>
                        </a:spcAft>
                        <a:buClr>
                          <a:srgbClr val="0A5293"/>
                        </a:buClr>
                        <a:buSzPts val="1700"/>
                        <a:buFont typeface="Arial" panose="020B0604020202020204" pitchFamily="34" charset="0"/>
                        <a:buChar char="▪"/>
                        <a:tabLst>
                          <a:tab pos="741680" algn="l"/>
                        </a:tabLst>
                      </a:pPr>
                      <a:endParaRPr lang="uk-UA" sz="18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43000" lvl="2" indent="-228600" algn="l">
                        <a:spcBef>
                          <a:spcPts val="495"/>
                        </a:spcBef>
                        <a:spcAft>
                          <a:spcPts val="0"/>
                        </a:spcAft>
                        <a:buClr>
                          <a:srgbClr val="0A5293"/>
                        </a:buClr>
                        <a:buSzPts val="1700"/>
                        <a:buFont typeface="Arial" panose="020B0604020202020204" pitchFamily="34" charset="0"/>
                        <a:buChar char="▪"/>
                        <a:tabLst>
                          <a:tab pos="741680" algn="l"/>
                        </a:tabLst>
                      </a:pPr>
                      <a:endParaRPr lang="uk-UA" sz="18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43000" lvl="2" indent="-228600" algn="l">
                        <a:spcBef>
                          <a:spcPts val="495"/>
                        </a:spcBef>
                        <a:spcAft>
                          <a:spcPts val="0"/>
                        </a:spcAft>
                        <a:buClr>
                          <a:srgbClr val="0A5293"/>
                        </a:buClr>
                        <a:buSzPts val="1700"/>
                        <a:buFont typeface="Arial" panose="020B0604020202020204" pitchFamily="34" charset="0"/>
                        <a:buChar char="▪"/>
                        <a:tabLst>
                          <a:tab pos="741680" algn="l"/>
                        </a:tabLst>
                      </a:pPr>
                      <a:endParaRPr lang="uk-UA" sz="18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43000" lvl="2" indent="-228600" algn="l">
                        <a:spcBef>
                          <a:spcPts val="495"/>
                        </a:spcBef>
                        <a:spcAft>
                          <a:spcPts val="0"/>
                        </a:spcAft>
                        <a:buClr>
                          <a:srgbClr val="0A5293"/>
                        </a:buClr>
                        <a:buSzPts val="1700"/>
                        <a:buFont typeface="Arial" panose="020B0604020202020204" pitchFamily="34" charset="0"/>
                        <a:buChar char="▪"/>
                        <a:tabLst>
                          <a:tab pos="741680" algn="l"/>
                        </a:tabLst>
                      </a:pPr>
                      <a:endParaRPr lang="uk-UA" sz="18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43000" lvl="2" indent="-228600" algn="l">
                        <a:spcBef>
                          <a:spcPts val="495"/>
                        </a:spcBef>
                        <a:spcAft>
                          <a:spcPts val="0"/>
                        </a:spcAft>
                        <a:buClr>
                          <a:srgbClr val="0A5293"/>
                        </a:buClr>
                        <a:buSzPts val="1700"/>
                        <a:buFont typeface="Arial" panose="020B0604020202020204" pitchFamily="34" charset="0"/>
                        <a:buChar char="▪"/>
                        <a:tabLst>
                          <a:tab pos="741680" algn="l"/>
                        </a:tabLst>
                      </a:pPr>
                      <a:endParaRPr lang="uk-UA" sz="18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43000" lvl="2" indent="-228600" algn="l">
                        <a:spcBef>
                          <a:spcPts val="495"/>
                        </a:spcBef>
                        <a:spcAft>
                          <a:spcPts val="0"/>
                        </a:spcAft>
                        <a:buClr>
                          <a:srgbClr val="0A5293"/>
                        </a:buClr>
                        <a:buSzPts val="1700"/>
                        <a:buFont typeface="Arial" panose="020B0604020202020204" pitchFamily="34" charset="0"/>
                        <a:buChar char="▪"/>
                        <a:tabLst>
                          <a:tab pos="741680" algn="l"/>
                        </a:tabLst>
                      </a:pPr>
                      <a:endParaRPr lang="uk-UA" sz="18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Bef>
                          <a:spcPts val="775"/>
                        </a:spcBef>
                        <a:spcAft>
                          <a:spcPts val="0"/>
                        </a:spcAft>
                        <a:buClr>
                          <a:srgbClr val="0A5293"/>
                        </a:buClr>
                        <a:buSzPts val="1700"/>
                        <a:buFont typeface="Lucida Sans Unicode" panose="020B0602030504020204" pitchFamily="34" charset="0"/>
                        <a:buChar char="▪"/>
                        <a:tabLst>
                          <a:tab pos="74168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особовий</a:t>
                      </a:r>
                      <a:r>
                        <a:rPr lang="uk-UA" sz="1800" spc="1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склад</a:t>
                      </a:r>
                      <a:r>
                        <a:rPr lang="uk-UA" sz="1800" spc="1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збройних</a:t>
                      </a:r>
                      <a:r>
                        <a:rPr lang="uk-UA" sz="1800" spc="1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сил.</a:t>
                      </a:r>
                      <a:endParaRPr lang="ru-UA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Bef>
                          <a:spcPts val="475"/>
                        </a:spcBef>
                        <a:spcAft>
                          <a:spcPts val="0"/>
                        </a:spcAft>
                        <a:buClr>
                          <a:srgbClr val="0A5293"/>
                        </a:buClr>
                        <a:buSzPts val="1700"/>
                        <a:buFont typeface="Lucida Sans Unicode" panose="020B0602030504020204" pitchFamily="34" charset="0"/>
                        <a:buChar char="▪"/>
                        <a:tabLst>
                          <a:tab pos="74168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законні</a:t>
                      </a:r>
                      <a:r>
                        <a:rPr lang="uk-UA" sz="1800" spc="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учасники</a:t>
                      </a:r>
                      <a:r>
                        <a:rPr lang="uk-UA" sz="1800" spc="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війни</a:t>
                      </a:r>
                      <a:endParaRPr lang="ru-UA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4130" lvl="0" indent="-342900" algn="l">
                        <a:lnSpc>
                          <a:spcPct val="71000"/>
                        </a:lnSpc>
                        <a:spcBef>
                          <a:spcPts val="995"/>
                        </a:spcBef>
                        <a:spcAft>
                          <a:spcPts val="0"/>
                        </a:spcAft>
                        <a:buClr>
                          <a:srgbClr val="0A5293"/>
                        </a:buClr>
                        <a:buSzPts val="1700"/>
                        <a:buFont typeface="Lucida Sans Unicode" panose="020B0602030504020204" pitchFamily="34" charset="0"/>
                        <a:buChar char="▪"/>
                        <a:tabLst>
                          <a:tab pos="74168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мають</a:t>
                      </a:r>
                      <a:r>
                        <a:rPr lang="uk-UA" sz="180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право</a:t>
                      </a:r>
                      <a:r>
                        <a:rPr lang="uk-UA" sz="180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застосовувати</a:t>
                      </a:r>
                      <a:r>
                        <a:rPr lang="uk-UA" sz="180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силу</a:t>
                      </a:r>
                      <a:r>
                        <a:rPr lang="uk-UA" sz="1800" spc="1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uk-UA" sz="1800" spc="-4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межах,</a:t>
                      </a:r>
                      <a:r>
                        <a:rPr lang="uk-UA" sz="1800" spc="-1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дозволених</a:t>
                      </a:r>
                      <a:r>
                        <a:rPr lang="uk-UA" sz="1800" spc="6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МГП</a:t>
                      </a:r>
                      <a:endParaRPr lang="ru-UA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Bef>
                          <a:spcPts val="910"/>
                        </a:spcBef>
                        <a:spcAft>
                          <a:spcPts val="0"/>
                        </a:spcAft>
                        <a:buClr>
                          <a:srgbClr val="0A5293"/>
                        </a:buClr>
                        <a:buSzPts val="1700"/>
                        <a:buFont typeface="Lucida Sans Unicode" panose="020B0602030504020204" pitchFamily="34" charset="0"/>
                        <a:buChar char="▪"/>
                        <a:tabLst>
                          <a:tab pos="74168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є</a:t>
                      </a:r>
                      <a:r>
                        <a:rPr lang="uk-UA" sz="1800" spc="9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законною</a:t>
                      </a:r>
                      <a:r>
                        <a:rPr lang="uk-UA" sz="1800" spc="9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військовою</a:t>
                      </a:r>
                      <a:r>
                        <a:rPr lang="uk-UA" sz="1800" spc="9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ціллю.</a:t>
                      </a:r>
                      <a:endParaRPr lang="ru-UA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63525" lvl="0" indent="-342900" algn="l">
                        <a:lnSpc>
                          <a:spcPct val="76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0A5293"/>
                        </a:buClr>
                        <a:buSzPts val="1700"/>
                        <a:buFont typeface="Lucida Sans Unicode" panose="020B0602030504020204" pitchFamily="34" charset="0"/>
                        <a:buChar char="▪"/>
                        <a:tabLst>
                          <a:tab pos="74168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перестає</a:t>
                      </a:r>
                      <a:r>
                        <a:rPr lang="uk-UA" sz="1800" spc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бути</a:t>
                      </a:r>
                      <a:r>
                        <a:rPr lang="uk-UA" sz="1800" spc="1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військовою</a:t>
                      </a:r>
                      <a:r>
                        <a:rPr lang="uk-UA" sz="1800" spc="1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ціллю </a:t>
                      </a:r>
                      <a:r>
                        <a:rPr lang="uk-UA" sz="1800" spc="-4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у випадку</a:t>
                      </a:r>
                      <a:r>
                        <a:rPr lang="uk-UA" sz="1800" spc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поранення</a:t>
                      </a:r>
                      <a:r>
                        <a:rPr lang="uk-UA" sz="1800" spc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uk-UA" sz="1800" spc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полону</a:t>
                      </a:r>
                      <a:r>
                        <a:rPr lang="uk-UA" sz="18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hors</a:t>
                      </a:r>
                      <a:r>
                        <a:rPr lang="uk-UA" sz="1800" spc="4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uk-UA" sz="1800" spc="4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combat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),</a:t>
                      </a:r>
                      <a:endParaRPr lang="ru-UA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Bef>
                          <a:spcPts val="875"/>
                        </a:spcBef>
                        <a:spcAft>
                          <a:spcPts val="0"/>
                        </a:spcAft>
                        <a:buClr>
                          <a:srgbClr val="0A5293"/>
                        </a:buClr>
                        <a:buSzPts val="1700"/>
                        <a:buFont typeface="Lucida Sans Unicode" panose="020B0602030504020204" pitchFamily="34" charset="0"/>
                        <a:buChar char="▪"/>
                        <a:tabLst>
                          <a:tab pos="74168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лише</a:t>
                      </a:r>
                      <a:r>
                        <a:rPr lang="uk-UA" sz="1800" spc="6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uk-UA" sz="1800" spc="6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МЗК</a:t>
                      </a:r>
                      <a:endParaRPr lang="ru-UA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287145" lvl="0" indent="-342900" algn="l">
                        <a:lnSpc>
                          <a:spcPct val="71000"/>
                        </a:lnSpc>
                        <a:spcBef>
                          <a:spcPts val="995"/>
                        </a:spcBef>
                        <a:spcAft>
                          <a:spcPts val="0"/>
                        </a:spcAft>
                        <a:buClr>
                          <a:srgbClr val="0A5293"/>
                        </a:buClr>
                        <a:buSzPts val="1700"/>
                        <a:buFont typeface="Lucida Sans Unicode" panose="020B0602030504020204" pitchFamily="34" charset="0"/>
                        <a:buChar char="▪"/>
                        <a:tabLst>
                          <a:tab pos="74168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Несе</a:t>
                      </a:r>
                      <a:r>
                        <a:rPr lang="uk-UA" sz="18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відповідальність</a:t>
                      </a:r>
                      <a:r>
                        <a:rPr lang="uk-UA" sz="180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uk-UA" sz="1800" spc="-4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порушення</a:t>
                      </a:r>
                      <a:r>
                        <a:rPr lang="uk-UA" sz="1800" spc="10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норм</a:t>
                      </a:r>
                      <a:r>
                        <a:rPr lang="uk-UA" sz="1800" spc="10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МГП</a:t>
                      </a:r>
                      <a:endParaRPr lang="ru-UA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96545" lvl="0" indent="-342900" algn="l">
                        <a:lnSpc>
                          <a:spcPct val="7600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  <a:buClr>
                          <a:srgbClr val="0A5293"/>
                        </a:buClr>
                        <a:buSzPts val="1700"/>
                        <a:buFont typeface="Lucida Sans Unicode" panose="020B0602030504020204" pitchFamily="34" charset="0"/>
                        <a:buChar char="▪"/>
                        <a:tabLst>
                          <a:tab pos="74168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uk-UA" sz="1800" spc="1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несе відповідальність</a:t>
                      </a:r>
                      <a:r>
                        <a:rPr lang="uk-UA" sz="1800" spc="1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uk-UA" sz="180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uk-UA" sz="1800" spc="-4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участі у збройному конфлікті</a:t>
                      </a:r>
                      <a:r>
                        <a:rPr lang="uk-UA" sz="18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(імунітет</a:t>
                      </a:r>
                      <a:r>
                        <a:rPr lang="uk-UA" sz="18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комбатанта)</a:t>
                      </a:r>
                      <a:endParaRPr lang="ru-UA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U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800" b="1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ЦИВІЛЬНІ ОСОБИ</a:t>
                      </a:r>
                    </a:p>
                    <a:p>
                      <a:pPr lvl="0"/>
                      <a:endParaRPr lang="ru-UA" sz="1800" b="1" u="sng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"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всі особи, які не належать до комбатантів</a:t>
                      </a:r>
                      <a:endParaRPr lang="ru-UA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мають права брати участь у збройному конфлікті</a:t>
                      </a:r>
                    </a:p>
                    <a:p>
                      <a:pPr lvl="0"/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  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забезпечені імунітетом від нападу</a:t>
                      </a:r>
                      <a:endParaRPr lang="ru-UA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  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мають спеціальні механізми захисту: жінки, діти, поранені, хворі.</a:t>
                      </a:r>
                      <a:endParaRPr lang="ru-UA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 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втрачають імунітет від нападу у разі участі у бойових діях</a:t>
                      </a:r>
                      <a:endParaRPr lang="ru-UA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 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набувають привілеїв комбатанта щодо імунітету від відповідальності за участь у збройному конфлікті.</a:t>
                      </a:r>
                      <a:endParaRPr lang="ru-UA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U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82989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D7BCD5-B825-4292-9C05-B46CF9F25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09" y="1146048"/>
            <a:ext cx="3560064" cy="2023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E356E0-1907-4306-A555-36A99DFF7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340" y="3792773"/>
            <a:ext cx="2978332" cy="21132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443DAD-F254-4744-953C-CB81D44F8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7672" y="3792773"/>
            <a:ext cx="2777490" cy="21132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196716-067C-40AE-8F8D-3FBA90572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084" y="5489802"/>
            <a:ext cx="2857500" cy="186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88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47B29-FC6E-4EF1-AC16-207279C6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Комбатантами є: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571BD2-1812-49CA-AA72-FCC682631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2594"/>
            <a:ext cx="11612880" cy="5434149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Сухопутні війська"/>
              </a:rPr>
              <a:t>сухопутних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Військово-морські сили"/>
              </a:rPr>
              <a:t>військово-морських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Повітряні сили"/>
              </a:rPr>
              <a:t>військово-повітряних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сил (за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Військово-медична служба"/>
              </a:rPr>
              <a:t>медичного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Капелан"/>
              </a:rPr>
              <a:t>духовного персоналу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партизани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добре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видимий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здалеку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кожного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час,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очах у противника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порядки,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нападу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екіпажі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суден,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екіпажі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літаків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Цивільна авіація"/>
              </a:rPr>
              <a:t>цивільної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Цивільна авіація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Цивільна авіація"/>
              </a:rPr>
              <a:t>авіації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задіяних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судна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переобладнані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68301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EBAF3A-7118-43C3-BBB3-55C4959BA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підкатегорію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некомбатантів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сил, але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капелани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інтенданти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віськові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об’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нападу,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9122F2-4E14-4982-9722-61031A957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3910691"/>
            <a:ext cx="3135085" cy="25423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0F3516-984C-43B4-8BC5-16FD20786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68" y="3910691"/>
            <a:ext cx="3252651" cy="25423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0B0D4C-70C5-41E6-B547-9F6D1D647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039" y="3767000"/>
            <a:ext cx="3510643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90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0DA1C-F271-48A3-9E8E-DB260B87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сумірності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пропорційності</a:t>
            </a:r>
            <a:r>
              <a:rPr lang="ru-RU" dirty="0"/>
              <a:t>)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DC067-A517-4F46-8F5F-953008DF4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сумірності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пропорційності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МГП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конкретна і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безпосередня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військова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здобута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повинна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переважати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шкоду,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завдану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цивільним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 та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цивільним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14 </a:t>
            </a:r>
            <a:r>
              <a:rPr lang="uk-UA" u="heavy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Звичаєвих норм МГП.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Забороняються напади, від яких можна очікувати спричинення випадкової загибелі цивільного населення або поранення цивільних осіб, пошкодження цивільних об’єктів або поєднання таких наслідків, які були б надмірними порівняно з очікуваною конкретною та безпосередньою військовою перевагою, що мали б одержати. [МЗК/НМЗК]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92222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3D1FD-12DB-42A0-A8F6-195DBD3A24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необхідності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4EB19A-C2EE-4218-92B1-ED714398F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вживали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необхідними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перемоги.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однакової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завдає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найменше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46994AC4-D1A1-4A33-9AE5-ABA7D0D8D801}"/>
              </a:ext>
            </a:extLst>
          </p:cNvPr>
          <p:cNvSpPr/>
          <p:nvPr/>
        </p:nvSpPr>
        <p:spPr>
          <a:xfrm rot="5400000">
            <a:off x="4872446" y="31742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54052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2BD7F-6A5F-4B6A-A747-6C3D4C1A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097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Мінімальний стандарт гуманності (ст. 3 спільна для всіх 4 ЖК 1949 р.)</a:t>
            </a:r>
            <a:endParaRPr lang="ru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26699E-0FD7-4B85-A42C-607583EB1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" y="1240971"/>
            <a:ext cx="11874137" cy="5460275"/>
          </a:xfrm>
        </p:spPr>
        <p:txBody>
          <a:bodyPr>
            <a:normAutofit fontScale="92500" lnSpcReduction="20000"/>
          </a:bodyPr>
          <a:lstStyle/>
          <a:p>
            <a:pPr lvl="1"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З особами, які не беруть активної участі у воєнних діях,</a:t>
            </a:r>
            <a:endParaRPr lang="ru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 з тими особами зі складу збройних сил, які склали зброю,</a:t>
            </a:r>
            <a:endParaRPr lang="ru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також тими, які припинили участь у воєнних діях у зв'язку з хворобою, пораненням, триманням під арештом чи з будь-якої іншої причини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поводяться за будь-яких обставин гуманно,</a:t>
            </a:r>
            <a:endParaRPr lang="ru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будь-якої дискримінації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ознаками раси, кольору шкіри, релігії чи вірування, статі, походження чи майнового становища чи    будь-якими	іншими аналогічними критеріями.</a:t>
            </a:r>
            <a:endParaRPr lang="ru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заборонено зараз і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надалі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насилля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каліцтва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тортури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заручників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наругу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образливе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принизливе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судового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винесеного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судом,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і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цивілізованими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народами як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862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9610A-5BF1-44CA-B4BC-8500E853F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827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МГП та МППЛ 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588112-4527-4AF3-9911-B71BC98EC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0160"/>
            <a:ext cx="12192000" cy="5577840"/>
          </a:xfrm>
        </p:spPr>
        <p:txBody>
          <a:bodyPr>
            <a:normAutofit fontScale="92500" lnSpcReduction="10000"/>
          </a:bodyPr>
          <a:lstStyle/>
          <a:p>
            <a:pPr marL="142240" marR="10160" indent="0" algn="ctr">
              <a:lnSpc>
                <a:spcPct val="91000"/>
              </a:lnSpc>
              <a:spcAft>
                <a:spcPts val="0"/>
              </a:spcAft>
              <a:buNone/>
            </a:pPr>
            <a:r>
              <a:rPr lang="uk-UA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МГП</a:t>
            </a:r>
            <a:r>
              <a:rPr lang="uk-UA" sz="2400" b="1" spc="12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</a:t>
            </a:r>
            <a:r>
              <a:rPr lang="uk-UA" sz="2400" b="1" spc="13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МППЛ:</a:t>
            </a:r>
            <a:r>
              <a:rPr lang="uk-UA" sz="2400" b="1" spc="-7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СПІЛЬНА</a:t>
            </a:r>
            <a:r>
              <a:rPr lang="uk-UA" sz="2400" b="1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ІДЕЯ</a:t>
            </a:r>
            <a:r>
              <a:rPr lang="uk-UA" sz="2400" b="1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ГУМАННОСТІ</a:t>
            </a:r>
            <a:r>
              <a:rPr lang="uk-UA" sz="2400" b="1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</a:t>
            </a:r>
            <a:r>
              <a:rPr lang="uk-UA" sz="2400" b="1" spc="-66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СПРАВЕДЛИВОСТІ</a:t>
            </a:r>
            <a:endParaRPr lang="ru-UA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Міжнародне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право прав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людини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далі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– МППЛ)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формує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один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із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параметрів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того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середовища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, в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якому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існує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і в рамках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якого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інтерпретується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МГП.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>
                <a:latin typeface="Times New Roman" panose="02020603050405020304" pitchFamily="18" charset="0"/>
              </a:rPr>
              <a:t>МППЛ застосовується і у мирний час і під час збройного </a:t>
            </a:r>
            <a:r>
              <a:rPr lang="uk-UA" dirty="0" err="1">
                <a:latin typeface="Times New Roman" panose="02020603050405020304" pitchFamily="18" charset="0"/>
              </a:rPr>
              <a:t>кофлікту</a:t>
            </a:r>
            <a:r>
              <a:rPr lang="uk-UA" dirty="0"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договорах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права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договори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особами,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не ставить перед собою мету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Попри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МГП, і МППЛ,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особою як МППЛ, так і МГП,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54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08B427-1826-4A5B-88CD-E13D02C42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571"/>
            <a:ext cx="10515600" cy="585039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МППЛ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норм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(у першу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держав)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час,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прав.</a:t>
            </a:r>
          </a:p>
          <a:p>
            <a:endParaRPr lang="uk-UA" dirty="0"/>
          </a:p>
          <a:p>
            <a:endParaRPr lang="uk-UA" dirty="0"/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D2D0FF-C585-498E-AB6E-F3F4CCCC4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5" y="2978331"/>
            <a:ext cx="3291840" cy="23563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E5492A-635E-4AA8-A78E-3E360959C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750" y="3278777"/>
            <a:ext cx="3161210" cy="25864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101B4A-DD1C-4ABA-8DED-E452D7AF9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871" y="3187337"/>
            <a:ext cx="2958734" cy="25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26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B1797-D6E0-4CBE-B713-9FE2F387C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974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 співвідношення МГП та МППЛ</a:t>
            </a:r>
            <a:endParaRPr lang="ru-U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3BAC2B-18A1-4F59-A662-28985E479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856" y="999744"/>
            <a:ext cx="10515600" cy="5493131"/>
          </a:xfrm>
        </p:spPr>
        <p:txBody>
          <a:bodyPr/>
          <a:lstStyle/>
          <a:p>
            <a:endParaRPr lang="uk-UA" dirty="0"/>
          </a:p>
          <a:p>
            <a:endParaRPr lang="ru-UA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04CE39-1FE5-41E5-959B-9802F9346A8D}"/>
              </a:ext>
            </a:extLst>
          </p:cNvPr>
          <p:cNvSpPr/>
          <p:nvPr/>
        </p:nvSpPr>
        <p:spPr>
          <a:xfrm>
            <a:off x="0" y="999744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	Принцип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derogat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	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неможливість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одночасного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те,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в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виключати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прав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	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Компліментарна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перетинаються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взаємодоповнюють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одну.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	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Інтеграційна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часткового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7077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4409C0-7C5F-49B0-AE2D-BA1F77613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1154"/>
            <a:ext cx="12192000" cy="578684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ООН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окупованій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палестинській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 липня 2004 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	«...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результатом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[…].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 і правом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підпадати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4538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4411A-96F4-4E47-8336-212D95D1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405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 гуманітарне право </a:t>
            </a:r>
            <a:endParaRPr lang="ru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BDE4DD-9545-4F0B-B311-659315417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4060"/>
            <a:ext cx="12192000" cy="53029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норм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жертв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МГП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- 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сукупність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юридичних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норм,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відображають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своїй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сутності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загальнолюдські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норми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моралі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застосовуються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під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час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збройних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конфліктів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Норми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МГП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володіють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всіма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якостями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норм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міжнародного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права, і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відповідно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зобов’язують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у першу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чергу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держави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забезпечити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дотримання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відповідних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норм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під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час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збройного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конфлікту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CECF76-5678-4F41-83A1-3E601D9C9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484" y="3843887"/>
            <a:ext cx="5730240" cy="32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6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8DF80-600F-4E5F-AC21-4BB7D098B4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МГП у Європейському Суді з прав </a:t>
            </a:r>
            <a:r>
              <a:rPr lang="uk-UA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юдини</a:t>
            </a:r>
            <a:endParaRPr lang="ru-UA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861834-0731-4C0A-8A89-CC635E78C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МГП	та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МГП	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ЄКПЛ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Isayeva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 Russia (2005),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Varnava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Others v. Turkey (2009),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Benzer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Others v. Turkey (2013)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	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МГП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Hassan v. the United Kingdom [GC] (2014</a:t>
            </a:r>
          </a:p>
        </p:txBody>
      </p:sp>
    </p:spTree>
    <p:extLst>
      <p:ext uri="{BB962C8B-B14F-4D97-AF65-F5344CB8AC3E}">
        <p14:creationId xmlns:p14="http://schemas.microsoft.com/office/powerpoint/2010/main" val="2748429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C0BE99-8527-46DD-96C0-E3618CA21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6" y="209006"/>
            <a:ext cx="12074434" cy="6779623"/>
          </a:xfrm>
        </p:spPr>
        <p:txBody>
          <a:bodyPr>
            <a:normAutofit/>
          </a:bodyPr>
          <a:lstStyle/>
          <a:p>
            <a:pPr algn="just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31 Віденської конвенції про право міжнародних договорів (1969) містить «загальне правило тлумачення»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пункті 3 зазначено, що поряд з контекстом слід враховувати: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будь-яку подальшу угоду між учасниками щодо тлумачення договору або застосування його положень ;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подальша практика застосування договору, яка встановлює угоду учасників щодо її тлумачення; та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будь-які відповідні норми міжнародного права, які застосовуються у відносинах між учасниками.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19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D9A96-681A-4A77-B037-1D2CC75A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305211" cy="139772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just"/>
            <a:br>
              <a:rPr lang="ru-RU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КОМЕНТАР КОМІТЕТУ З ПРАВ ЛЮДИНИ ООН №36 ЩОДО ПРАВА НА ЖИТТЯ СТ. 6 МПГПП,2018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650F3E-7A26-421B-89E8-39DB5C34F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97726"/>
            <a:ext cx="9026434" cy="54602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П.70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Держави-учасниці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ipso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пакту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78038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86205-B2EB-48D2-B911-C47EEAD5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D750335-C915-46EC-8BE3-C0F7D2230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2083" y="1738871"/>
            <a:ext cx="2570349" cy="21431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702C07-8F38-4345-8ACD-4D82175D0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013" y="1948422"/>
            <a:ext cx="2647950" cy="17240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E6C3B5-FC01-443D-8F60-A26B40F9E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298" y="3672447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ED69F-AFBF-44DB-BEEB-35E722A8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0"/>
            <a:ext cx="10515600" cy="10814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мета МГП –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страждань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жертв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1\Desktop\Downloads\Міжнародне гуманітарне право про захист жертв війни - презентація з правознавства_files\img4.jpg">
            <a:extLst>
              <a:ext uri="{FF2B5EF4-FFF2-40B4-BE49-F238E27FC236}">
                <a16:creationId xmlns:a16="http://schemas.microsoft.com/office/drawing/2014/main" id="{EC3E3266-E8CA-4FE3-8E4C-63BB057F08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64285"/>
            <a:ext cx="12298680" cy="5811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813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6B7CB4-2DD3-4989-AACB-7F7E195CA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2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9B74F-89D5-48EF-ABE3-65214B42E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6D0F5-A4DC-4492-A1E0-B72941105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UA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EE1C4A6E-1A89-46AD-86BA-4428455F9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291736"/>
              </p:ext>
            </p:extLst>
          </p:nvPr>
        </p:nvGraphicFramePr>
        <p:xfrm>
          <a:off x="0" y="0"/>
          <a:ext cx="12192000" cy="705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61612084"/>
                    </a:ext>
                  </a:extLst>
                </a:gridCol>
              </a:tblGrid>
              <a:tr h="787417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ВАЖЛИВО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32125"/>
                  </a:ext>
                </a:extLst>
              </a:tr>
              <a:tr h="6271751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МГП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застосовується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захисту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жертв </a:t>
                      </a: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війни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належать до </a:t>
                      </a: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супротивної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сторони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збройного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конфлікту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МГП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застосовується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лише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разі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збройного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конфлікту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ситуаціях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насильства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порушення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громадського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порядку,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внутрішня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напруженість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внутрішній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безлад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саме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у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випадках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заворушень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окремих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й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спорадичних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актів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насильства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актів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подібного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характеру (Ст. 8 (2) (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Римського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статуту МКС, +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актів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аналогічного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характеру ДП ІІ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МГП не </a:t>
                      </a: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застосовується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МГП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застосовується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незалежно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факту оголошення війни, визнання існування стану збройного конфлікту (ані сторонами, ані будь ким), введення воєнного стану (справа держави).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Мають значення -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uk-UA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актичні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обставини (теорія першого пострілу 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FontTx/>
                        <a:buNone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Розрізняють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два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збройного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конфлікту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(МЗК) і </a:t>
                      </a: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неміжнародний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(НМЗК).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збройний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конфлікт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державами.   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 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окупації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є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ознакою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міжнародного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збройного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конфлікту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незалежно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того,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зустріла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вона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збройний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опір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ru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14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70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71F2F1-0A16-460F-A3C4-82E7789D2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728"/>
            <a:ext cx="12192000" cy="67482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МГП застосовується під час збройного конфлікту від його початку і до подолання всіх наслідків збройного конфлікту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МГП має на меті регулювати два блоки питань: захист жертв війни і застосування засобів та методів ведення війни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мирний час більшість положень МГП не застосовуються (окрім зобов’язань щодо поширення знань про МГП)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МГП застосовується до всіх сторін збройного конфлікту незалежно від того, хто розпочав збройний конфлікт (хто є агресором, а хто жертвою)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МГП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стосується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агресії. Питання відповідальності за скоєння акту та злочину агресії регулюється іншими галузями сучасного міжнародного права (відповідно правом міжнародної відповідальності та міжнародним кримінальним правом).</a:t>
            </a:r>
          </a:p>
          <a:p>
            <a:pPr marL="0" indent="0" algn="ctr">
              <a:buNone/>
            </a:pPr>
            <a:r>
              <a:rPr lang="uk-UA" dirty="0"/>
              <a:t> 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 розрізняти </a:t>
            </a:r>
          </a:p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 ad bellum  (Jus contra bellum)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миру і безпеки – законність застосування сили (ст. 2. п. 4 Статуту ООН)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 in bellum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(поведінка воюючих, відносини один до одного право про повагу до ворогів)</a:t>
            </a:r>
            <a:endParaRPr lang="ru-UA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425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09A4A-F14A-45EA-9378-201997FA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МГП </a:t>
            </a:r>
            <a:endParaRPr lang="ru-UA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88EE33C-5FA2-46C2-B28E-B69C1BAF3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238257"/>
              </p:ext>
            </p:extLst>
          </p:nvPr>
        </p:nvGraphicFramePr>
        <p:xfrm>
          <a:off x="838200" y="890016"/>
          <a:ext cx="10515600" cy="560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1B9FFA-0F69-4281-BACD-449720F69310}"/>
              </a:ext>
            </a:extLst>
          </p:cNvPr>
          <p:cNvSpPr/>
          <p:nvPr/>
        </p:nvSpPr>
        <p:spPr>
          <a:xfrm>
            <a:off x="1432560" y="3908805"/>
            <a:ext cx="9326880" cy="2059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Застереження або «Декларація»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Мартенса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9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10E0F-A1D7-4168-8949-2A2111E7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265013C-1770-46AD-A7D4-0C0562B341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744449"/>
              </p:ext>
            </p:extLst>
          </p:nvPr>
        </p:nvGraphicFramePr>
        <p:xfrm>
          <a:off x="0" y="1"/>
          <a:ext cx="12192000" cy="6860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11317323"/>
                    </a:ext>
                  </a:extLst>
                </a:gridCol>
              </a:tblGrid>
              <a:tr h="789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 Женеви: </a:t>
                      </a:r>
                      <a:r>
                        <a:rPr lang="uk-UA" sz="2800" b="1" i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захист жертв війни</a:t>
                      </a:r>
                      <a:endParaRPr lang="ru-UA" sz="28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89198"/>
                  </a:ext>
                </a:extLst>
              </a:tr>
              <a:tr h="6068379">
                <a:tc>
                  <a:txBody>
                    <a:bodyPr/>
                    <a:lstStyle/>
                    <a:p>
                      <a:pPr lvl="0" algn="ctr"/>
                      <a:r>
                        <a:rPr lang="uk-UA" sz="2400" b="1" u="heavy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ЖК від 12 серпня 1949 року:</a:t>
                      </a:r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uk-UA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Конвенція про поліпшення долі поранених і хворих у діючих арміях;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uk-UA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Конвенція про поліпшення долі поранених, хворих та осіб, які зазнали корабельної аварії, зі складу збройних сил на морі;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uk-UA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Конвенція	про	поводження	з військовополоненими;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uk-UA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Конвенція про захист цивільного  населення під час війни</a:t>
                      </a:r>
                    </a:p>
                    <a:p>
                      <a:pPr marL="0" lvl="0" indent="0" algn="ctr">
                        <a:buFontTx/>
                        <a:buNone/>
                      </a:pPr>
                      <a:endParaRPr lang="uk-UA" sz="2400" b="1" i="0" u="sng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uk-UA" sz="2400" b="1" i="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Додаткові протоколи</a:t>
                      </a:r>
                      <a:endParaRPr lang="ru-UA" sz="2400" b="1" i="0" u="sng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uk-UA" sz="2400" u="heavy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Додатковий протокол I,</a:t>
                      </a:r>
                      <a:r>
                        <a:rPr lang="uk-UA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 </a:t>
                      </a:r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що стосується захисту жертв міжнародних збройних конфліктів, 1977</a:t>
                      </a:r>
                    </a:p>
                    <a:p>
                      <a:pPr lvl="0"/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Додатковий протокол II, що стосується захисту жертв збройного конфлікту неміжнародного характеру (протокол II), 1977</a:t>
                      </a:r>
                    </a:p>
                    <a:p>
                      <a:pPr lvl="0"/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Додатковий протокол III, що стосується прийняття додаткової відмітної  емблеми, 2005.</a:t>
                      </a:r>
                      <a:endParaRPr lang="ru-UA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60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156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Words>2548</Words>
  <Application>Microsoft Office PowerPoint</Application>
  <PresentationFormat>Широкий екран</PresentationFormat>
  <Paragraphs>192</Paragraphs>
  <Slides>33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Cambria</vt:lpstr>
      <vt:lpstr>Lucida Sans Unicode</vt:lpstr>
      <vt:lpstr>Times New Roman</vt:lpstr>
      <vt:lpstr>Wingdings</vt:lpstr>
      <vt:lpstr>Тема Office</vt:lpstr>
      <vt:lpstr>Міжнародне гуманітарне право та міжнародне право прав людини: застосування під час збройних конфліктів </vt:lpstr>
      <vt:lpstr>Презентація PowerPoint</vt:lpstr>
      <vt:lpstr>Міжнародне гуманітарне право </vt:lpstr>
      <vt:lpstr>Головна мета МГП – обмеження насильства у період збройного конфлікту та полегшення страждань жертв війни. </vt:lpstr>
      <vt:lpstr>Презентація PowerPoint</vt:lpstr>
      <vt:lpstr> </vt:lpstr>
      <vt:lpstr>Презентація PowerPoint</vt:lpstr>
      <vt:lpstr>Джерела МГП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Головним для МГП- компроміс між гуманністю і військовою необхідністю </vt:lpstr>
      <vt:lpstr>Основні принципи МГП </vt:lpstr>
      <vt:lpstr>Презентація PowerPoint</vt:lpstr>
      <vt:lpstr>Принцип розрізнення </vt:lpstr>
      <vt:lpstr>Принцип розрізнення </vt:lpstr>
      <vt:lpstr>Комбатантами є: </vt:lpstr>
      <vt:lpstr>Презентація PowerPoint</vt:lpstr>
      <vt:lpstr>Принцип сумірності (пропорційності) </vt:lpstr>
      <vt:lpstr>Принцип необхідності </vt:lpstr>
      <vt:lpstr>Мінімальний стандарт гуманності (ст. 3 спільна для всіх 4 ЖК 1949 р.)</vt:lpstr>
      <vt:lpstr>Співвідношення МГП та МППЛ </vt:lpstr>
      <vt:lpstr>Презентація PowerPoint</vt:lpstr>
      <vt:lpstr>Теорії співвідношення МГП та МППЛ</vt:lpstr>
      <vt:lpstr>Презентація PowerPoint</vt:lpstr>
      <vt:lpstr>Застосування МГП у Європейському Суді з прав юдини</vt:lpstr>
      <vt:lpstr>Презентація PowerPoint</vt:lpstr>
      <vt:lpstr> ЗАГАЛЬНИЙ КОМЕНТАР КОМІТЕТУ З ПРАВ ЛЮДИНИ ООН №36 ЩОДО ПРАВА НА ЖИТТЯ СТ. 6 МПГПП,2018 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</dc:creator>
  <cp:lastModifiedBy>Мирослава Зан</cp:lastModifiedBy>
  <cp:revision>69</cp:revision>
  <dcterms:created xsi:type="dcterms:W3CDTF">2022-05-23T19:49:05Z</dcterms:created>
  <dcterms:modified xsi:type="dcterms:W3CDTF">2022-05-27T09:59:36Z</dcterms:modified>
</cp:coreProperties>
</file>